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84" r:id="rId3"/>
    <p:sldId id="301" r:id="rId4"/>
    <p:sldId id="273" r:id="rId5"/>
    <p:sldId id="281" r:id="rId6"/>
    <p:sldId id="282" r:id="rId7"/>
    <p:sldId id="275" r:id="rId8"/>
    <p:sldId id="308" r:id="rId9"/>
    <p:sldId id="300" r:id="rId10"/>
    <p:sldId id="285" r:id="rId11"/>
    <p:sldId id="288" r:id="rId12"/>
    <p:sldId id="264" r:id="rId13"/>
    <p:sldId id="280" r:id="rId14"/>
    <p:sldId id="307" r:id="rId15"/>
    <p:sldId id="306" r:id="rId16"/>
    <p:sldId id="303" r:id="rId17"/>
    <p:sldId id="278" r:id="rId18"/>
    <p:sldId id="305" r:id="rId19"/>
    <p:sldId id="302" r:id="rId20"/>
    <p:sldId id="265" r:id="rId21"/>
  </p:sldIdLst>
  <p:sldSz cx="9144000" cy="6858000" type="screen4x3"/>
  <p:notesSz cx="6864350" cy="99964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74551" cy="499824"/>
          </a:xfrm>
          <a:prstGeom prst="rect">
            <a:avLst/>
          </a:prstGeom>
        </p:spPr>
        <p:txBody>
          <a:bodyPr vert="horz" lIns="95885" tIns="47944" rIns="95885" bIns="4794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8212" y="2"/>
            <a:ext cx="2974551" cy="499824"/>
          </a:xfrm>
          <a:prstGeom prst="rect">
            <a:avLst/>
          </a:prstGeom>
        </p:spPr>
        <p:txBody>
          <a:bodyPr vert="horz" lIns="95885" tIns="47944" rIns="95885" bIns="47944" rtlCol="0"/>
          <a:lstStyle>
            <a:lvl1pPr algn="r">
              <a:defRPr sz="1300"/>
            </a:lvl1pPr>
          </a:lstStyle>
          <a:p>
            <a:fld id="{772FA710-C7B3-4B48-8964-866E8D7DFCCD}" type="datetimeFigureOut">
              <a:rPr lang="de-CH" smtClean="0"/>
              <a:t>16.12.2020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9300"/>
            <a:ext cx="5000625" cy="3751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885" tIns="47944" rIns="95885" bIns="4794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436" y="4748333"/>
            <a:ext cx="5491480" cy="4498420"/>
          </a:xfrm>
          <a:prstGeom prst="rect">
            <a:avLst/>
          </a:prstGeom>
        </p:spPr>
        <p:txBody>
          <a:bodyPr vert="horz" lIns="95885" tIns="47944" rIns="95885" bIns="4794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94931"/>
            <a:ext cx="2974551" cy="499824"/>
          </a:xfrm>
          <a:prstGeom prst="rect">
            <a:avLst/>
          </a:prstGeom>
        </p:spPr>
        <p:txBody>
          <a:bodyPr vert="horz" lIns="95885" tIns="47944" rIns="95885" bIns="4794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8212" y="9494931"/>
            <a:ext cx="2974551" cy="499824"/>
          </a:xfrm>
          <a:prstGeom prst="rect">
            <a:avLst/>
          </a:prstGeom>
        </p:spPr>
        <p:txBody>
          <a:bodyPr vert="horz" lIns="95885" tIns="47944" rIns="95885" bIns="47944" rtlCol="0" anchor="b"/>
          <a:lstStyle>
            <a:lvl1pPr algn="r">
              <a:defRPr sz="1300"/>
            </a:lvl1pPr>
          </a:lstStyle>
          <a:p>
            <a:fld id="{1F58C2F2-8B59-4319-B6EB-F5E0D01E265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687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10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11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12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13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14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15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16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17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18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19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2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20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3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4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5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6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7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8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1455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E950A-2815-4AF1-9A66-02EAACC4AF2B}" type="slidenum">
              <a:rPr lang="de-CH" altLang="de-DE">
                <a:solidFill>
                  <a:prstClr val="black"/>
                </a:solidFill>
              </a:rPr>
              <a:pPr/>
              <a:t>9</a:t>
            </a:fld>
            <a:endParaRPr lang="de-CH" altLang="de-DE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013416-AACD-4656-B3F3-8FAA49C28CBC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2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8FBE3E-E586-4015-9A34-515EB60E1322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8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D2F9A-AEEA-4C70-BDDA-F522E694701A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09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5912802-CE40-482A-8BD4-A44718937AFB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52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FC60ED2-30DF-4695-BB04-D47AA876303C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97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13380-1A4B-4CD4-BEEE-797C6EE4E5B7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302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9A19A-A8B9-4FF2-854C-43452C9E6580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340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48F7F-CBE4-47D2-A138-80E67A51A14B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0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AD03F-B92E-4010-8E0D-CC947DE30B0E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83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EC7DB-9776-47A7-8687-9C3DBA23EEDF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34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1CA4C-3BBA-406C-B674-0936E3BFB3F1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95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6A0F8-4ACE-4365-B83C-4CA5A6B5C63E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4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DDD37-CF63-402E-82D2-0764031DEF08}" type="slidenum">
              <a:rPr lang="de-CH" altLang="de-DE">
                <a:solidFill>
                  <a:srgbClr val="000000"/>
                </a:solidFill>
              </a:rPr>
              <a:pPr/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13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endParaRPr lang="de-CH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 fontAlgn="base">
              <a:spcAft>
                <a:spcPct val="0"/>
              </a:spcAft>
            </a:pPr>
            <a:fld id="{B3D42FF9-4A66-4066-B646-32A0CAC75EAD}" type="slidenum">
              <a:rPr lang="de-CH" altLang="de-DE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‹Nr.›</a:t>
            </a:fld>
            <a:endParaRPr lang="de-CH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23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ticker.info/2008/11/17/neue-mikrobe-aus-milch/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42" y="4029815"/>
            <a:ext cx="2638362" cy="217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821" y="290513"/>
            <a:ext cx="8229600" cy="1338262"/>
          </a:xfrm>
        </p:spPr>
        <p:txBody>
          <a:bodyPr/>
          <a:lstStyle/>
          <a:p>
            <a:r>
              <a:rPr lang="de-CH" sz="4800" dirty="0">
                <a:latin typeface="Arial Black" panose="020B0A04020102020204" pitchFamily="34" charset="0"/>
              </a:rPr>
              <a:t>Die innovative Pflanzen-ernährung von Landor</a:t>
            </a:r>
            <a:endParaRPr lang="de-CH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680450" cy="4525963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de-CH" dirty="0">
              <a:solidFill>
                <a:srgbClr val="DD4B39"/>
              </a:solidFill>
            </a:endParaRP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94" y="4029815"/>
            <a:ext cx="2446447" cy="21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18568"/>
            <a:ext cx="3117244" cy="22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4" y="4029815"/>
            <a:ext cx="3157770" cy="21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41" y="1818568"/>
            <a:ext cx="2638362" cy="221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994" y="1827212"/>
            <a:ext cx="2446447" cy="220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40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Wirkungsweise ammonium-stabilisierten Dünger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 err="1">
                <a:solidFill>
                  <a:srgbClr val="000000"/>
                </a:solidFill>
              </a:rPr>
              <a:t>Incona</a:t>
            </a:r>
            <a:endParaRPr lang="de-CH" altLang="de-DE" dirty="0">
              <a:solidFill>
                <a:srgbClr val="000000"/>
              </a:solidFill>
            </a:endParaRPr>
          </a:p>
        </p:txBody>
      </p:sp>
      <p:pic>
        <p:nvPicPr>
          <p:cNvPr id="29725" name="Picture 29" descr="http://www.effizientduengen.de/image/stickstoff_duengung/nitra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36322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64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Wirkungsweise von </a:t>
            </a:r>
            <a:r>
              <a:rPr lang="de-CH" sz="4000" dirty="0" err="1">
                <a:latin typeface="Arial Black" panose="020B0A04020102020204" pitchFamily="34" charset="0"/>
              </a:rPr>
              <a:t>Piadin</a:t>
            </a:r>
            <a:endParaRPr lang="de-CH" sz="4000" dirty="0"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712973" y="1607911"/>
            <a:ext cx="79208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200" dirty="0"/>
              <a:t>Mit </a:t>
            </a:r>
            <a:r>
              <a:rPr lang="de-CH" sz="2200" dirty="0" err="1"/>
              <a:t>Piadin</a:t>
            </a:r>
            <a:r>
              <a:rPr lang="de-CH" sz="2200" dirty="0"/>
              <a:t> wird Nitrifikationsprozess, Umwandlung vom Ammonium zu Nitrat, verlangsamen, ohne das er völlig zum Erliegen kommt. </a:t>
            </a:r>
          </a:p>
          <a:p>
            <a:endParaRPr lang="de-CH" sz="2200" dirty="0"/>
          </a:p>
          <a:p>
            <a:r>
              <a:rPr lang="de-CH" sz="2200" dirty="0"/>
              <a:t>Pflanzen kann sich mit Nitrat- wie auch Ammoniumstickstoff ernähren </a:t>
            </a:r>
          </a:p>
          <a:p>
            <a:endParaRPr lang="de-CH" sz="2200" dirty="0"/>
          </a:p>
          <a:p>
            <a:r>
              <a:rPr lang="de-CH" sz="2200" dirty="0"/>
              <a:t>Ausgewogenen Angebot von Ammonium- und Nitrat-N eine </a:t>
            </a:r>
            <a:r>
              <a:rPr lang="de-CH" sz="2200" b="1" dirty="0"/>
              <a:t>langanhaltende, bedarfsgerechte N-Versorgung</a:t>
            </a:r>
            <a:r>
              <a:rPr lang="de-CH" sz="2200" dirty="0"/>
              <a:t> der Pflanzen erreicht werden. </a:t>
            </a:r>
          </a:p>
        </p:txBody>
      </p:sp>
      <p:pic>
        <p:nvPicPr>
          <p:cNvPr id="3175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41" y="1258953"/>
            <a:ext cx="8264839" cy="49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</p:spTree>
    <p:extLst>
      <p:ext uri="{BB962C8B-B14F-4D97-AF65-F5344CB8AC3E}">
        <p14:creationId xmlns:p14="http://schemas.microsoft.com/office/powerpoint/2010/main" val="60133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9227" name="Picture 11" descr="http://80.254.131.114/solutions/effizient_duengen/image/newsletter/newsletter_9_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02" y="268561"/>
            <a:ext cx="784887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 err="1">
                <a:solidFill>
                  <a:srgbClr val="000000"/>
                </a:solidFill>
              </a:rPr>
              <a:t>incona</a:t>
            </a:r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72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4000" b="1" dirty="0">
                <a:solidFill>
                  <a:schemeClr val="tx1"/>
                </a:solidFill>
              </a:rPr>
              <a:t>Ammonium oder Nitrat:</a:t>
            </a:r>
            <a:br>
              <a:rPr lang="de-DE" altLang="de-DE" sz="4000" b="1" dirty="0">
                <a:solidFill>
                  <a:schemeClr val="tx1"/>
                </a:solidFill>
              </a:rPr>
            </a:br>
            <a:r>
              <a:rPr lang="de-DE" altLang="de-DE" sz="2000" b="1" dirty="0">
                <a:solidFill>
                  <a:schemeClr val="tx1"/>
                </a:solidFill>
              </a:rPr>
              <a:t>Einfluss der N-Formen auf die Wurzeltätigkeit</a:t>
            </a:r>
            <a:endParaRPr lang="de-CH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7212"/>
            <a:ext cx="7903046" cy="414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</p:spTree>
    <p:extLst>
      <p:ext uri="{BB962C8B-B14F-4D97-AF65-F5344CB8AC3E}">
        <p14:creationId xmlns:p14="http://schemas.microsoft.com/office/powerpoint/2010/main" val="58601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 err="1">
                <a:solidFill>
                  <a:srgbClr val="000000"/>
                </a:solidFill>
              </a:rPr>
              <a:t>skw</a:t>
            </a:r>
            <a:r>
              <a:rPr lang="de-CH" altLang="de-DE" dirty="0">
                <a:solidFill>
                  <a:srgbClr val="000000"/>
                </a:solidFill>
              </a:rPr>
              <a:t>, </a:t>
            </a:r>
            <a:r>
              <a:rPr lang="de-CH" altLang="de-DE" dirty="0" err="1">
                <a:solidFill>
                  <a:srgbClr val="000000"/>
                </a:solidFill>
              </a:rPr>
              <a:t>Pisteriz</a:t>
            </a:r>
            <a:endParaRPr lang="de-CH" altLang="de-DE" dirty="0">
              <a:solidFill>
                <a:srgbClr val="000000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74663" y="188640"/>
            <a:ext cx="8229600" cy="1143000"/>
          </a:xfrm>
        </p:spPr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Theorie zur Ammonium-Düngung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217545" cy="47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635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726" y="61913"/>
            <a:ext cx="8229600" cy="1143000"/>
          </a:xfrm>
        </p:spPr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Unterschiede in der N- Aufnahme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 err="1">
                <a:solidFill>
                  <a:srgbClr val="000000"/>
                </a:solidFill>
              </a:rPr>
              <a:t>skw</a:t>
            </a:r>
            <a:r>
              <a:rPr lang="de-CH" altLang="de-DE" dirty="0">
                <a:solidFill>
                  <a:srgbClr val="000000"/>
                </a:solidFill>
              </a:rPr>
              <a:t>, </a:t>
            </a:r>
            <a:r>
              <a:rPr lang="de-CH" altLang="de-DE" dirty="0" err="1">
                <a:solidFill>
                  <a:srgbClr val="000000"/>
                </a:solidFill>
              </a:rPr>
              <a:t>Pisteriz</a:t>
            </a:r>
            <a:endParaRPr lang="de-CH" altLang="de-DE" dirty="0">
              <a:solidFill>
                <a:srgbClr val="000000"/>
              </a:solidFill>
            </a:endParaRPr>
          </a:p>
          <a:p>
            <a:endParaRPr lang="de-CH" altLang="de-DE" dirty="0">
              <a:solidFill>
                <a:srgbClr val="000000"/>
              </a:solidFill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66033"/>
            <a:ext cx="8606668" cy="47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13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 err="1">
                <a:solidFill>
                  <a:srgbClr val="000000"/>
                </a:solidFill>
              </a:rPr>
              <a:t>skw</a:t>
            </a:r>
            <a:r>
              <a:rPr lang="de-CH" altLang="de-DE" dirty="0">
                <a:solidFill>
                  <a:srgbClr val="000000"/>
                </a:solidFill>
              </a:rPr>
              <a:t>, </a:t>
            </a:r>
            <a:r>
              <a:rPr lang="de-CH" altLang="de-DE" dirty="0" err="1">
                <a:solidFill>
                  <a:srgbClr val="000000"/>
                </a:solidFill>
              </a:rPr>
              <a:t>Pisteriz</a:t>
            </a:r>
            <a:endParaRPr lang="de-CH" altLang="de-DE" dirty="0">
              <a:solidFill>
                <a:srgbClr val="000000"/>
              </a:solidFill>
            </a:endParaRPr>
          </a:p>
          <a:p>
            <a:endParaRPr lang="de-CH" altLang="de-DE" dirty="0">
              <a:solidFill>
                <a:srgbClr val="00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" y="193674"/>
            <a:ext cx="8852694" cy="359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77072"/>
            <a:ext cx="1638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chtungspfeil 1"/>
          <p:cNvSpPr/>
          <p:nvPr/>
        </p:nvSpPr>
        <p:spPr bwMode="auto">
          <a:xfrm>
            <a:off x="2843808" y="4149080"/>
            <a:ext cx="1799630" cy="369332"/>
          </a:xfrm>
          <a:prstGeom prst="homePlat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>
                <a:latin typeface="Arial" charset="0"/>
                <a:cs typeface="Arial" charset="0"/>
              </a:rPr>
              <a:t>6</a:t>
            </a:r>
            <a:r>
              <a:rPr kumimoji="0" lang="de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5" name="Richtungspfeil 14"/>
          <p:cNvSpPr/>
          <p:nvPr/>
        </p:nvSpPr>
        <p:spPr bwMode="auto">
          <a:xfrm>
            <a:off x="6435123" y="4169543"/>
            <a:ext cx="1449245" cy="369332"/>
          </a:xfrm>
          <a:prstGeom prst="homePlat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60</a:t>
            </a:r>
          </a:p>
        </p:txBody>
      </p:sp>
      <p:sp>
        <p:nvSpPr>
          <p:cNvPr id="16" name="Richtungspfeil 15"/>
          <p:cNvSpPr/>
          <p:nvPr/>
        </p:nvSpPr>
        <p:spPr bwMode="auto">
          <a:xfrm>
            <a:off x="4635493" y="4157506"/>
            <a:ext cx="1799630" cy="369332"/>
          </a:xfrm>
          <a:prstGeom prst="homePlat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" name="Richtungspfeil 16"/>
          <p:cNvSpPr/>
          <p:nvPr/>
        </p:nvSpPr>
        <p:spPr bwMode="auto">
          <a:xfrm>
            <a:off x="2835862" y="5071127"/>
            <a:ext cx="3104289" cy="369332"/>
          </a:xfrm>
          <a:prstGeom prst="homePlate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80 - 110</a:t>
            </a:r>
          </a:p>
        </p:txBody>
      </p:sp>
      <p:sp>
        <p:nvSpPr>
          <p:cNvPr id="18" name="Richtungspfeil 17"/>
          <p:cNvSpPr/>
          <p:nvPr/>
        </p:nvSpPr>
        <p:spPr bwMode="auto">
          <a:xfrm>
            <a:off x="2821663" y="5611926"/>
            <a:ext cx="4432902" cy="369332"/>
          </a:xfrm>
          <a:prstGeom prst="homePlate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100 - 140</a:t>
            </a:r>
          </a:p>
        </p:txBody>
      </p:sp>
      <p:sp>
        <p:nvSpPr>
          <p:cNvPr id="20" name="Richtungspfeil 19"/>
          <p:cNvSpPr/>
          <p:nvPr/>
        </p:nvSpPr>
        <p:spPr bwMode="auto">
          <a:xfrm>
            <a:off x="5940151" y="5071127"/>
            <a:ext cx="1944217" cy="369332"/>
          </a:xfrm>
          <a:prstGeom prst="homePlat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>
                <a:latin typeface="Arial" charset="0"/>
                <a:cs typeface="Arial" charset="0"/>
              </a:rPr>
              <a:t>50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Richtungspfeil 20"/>
          <p:cNvSpPr/>
          <p:nvPr/>
        </p:nvSpPr>
        <p:spPr bwMode="auto">
          <a:xfrm>
            <a:off x="7229049" y="5611926"/>
            <a:ext cx="655319" cy="369332"/>
          </a:xfrm>
          <a:prstGeom prst="homePlate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dirty="0">
                <a:latin typeface="Arial" charset="0"/>
                <a:cs typeface="Arial" charset="0"/>
              </a:rPr>
              <a:t>20</a:t>
            </a:r>
            <a:endParaRPr kumimoji="0" lang="de-CH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75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Anwendungszeiten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150069"/>
              </p:ext>
            </p:extLst>
          </p:nvPr>
        </p:nvGraphicFramePr>
        <p:xfrm>
          <a:off x="949822" y="1628775"/>
          <a:ext cx="7387232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1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7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6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Kultur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Feb/März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April/Mai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Juli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Aug</a:t>
                      </a:r>
                      <a:r>
                        <a:rPr lang="de-CH" baseline="0" dirty="0">
                          <a:solidFill>
                            <a:schemeClr val="tx1"/>
                          </a:solidFill>
                        </a:rPr>
                        <a:t>/Sept</a:t>
                      </a:r>
                      <a:endParaRPr lang="de-C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Zucker- u. Futterrüben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Wintergerste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Winterraps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Winterweizen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Dinkel/Roggen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Mais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i="0" baseline="0" dirty="0"/>
                        <a:t>Kunstwiese nach 1. Nutzung</a:t>
                      </a:r>
                      <a:endParaRPr lang="de-CH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12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82236" y="61913"/>
            <a:ext cx="8229600" cy="1143000"/>
          </a:xfrm>
        </p:spPr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Anwendung</a:t>
            </a:r>
          </a:p>
        </p:txBody>
      </p:sp>
      <p:sp>
        <p:nvSpPr>
          <p:cNvPr id="7" name="Rechteck 6"/>
          <p:cNvSpPr/>
          <p:nvPr/>
        </p:nvSpPr>
        <p:spPr>
          <a:xfrm>
            <a:off x="755576" y="982176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Getreide: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-100% Menge N in einer Gabe, früh solange die Pflanze wächst kann sie sich von stabilisierten Vorrat ernähren (100 - 140kg N)</a:t>
            </a:r>
          </a:p>
          <a:p>
            <a:r>
              <a:rPr lang="de-CH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Raps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100% N- Menge früh bis spätestens </a:t>
            </a:r>
            <a:r>
              <a:rPr lang="de-CH" sz="2400" dirty="0" err="1">
                <a:latin typeface="Arial" panose="020B0604020202020204" pitchFamily="34" charset="0"/>
                <a:cs typeface="Arial" panose="020B0604020202020204" pitchFamily="34" charset="0"/>
              </a:rPr>
              <a:t>mitte</a:t>
            </a: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März</a:t>
            </a:r>
          </a:p>
          <a:p>
            <a:r>
              <a:rPr lang="de-CH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Zucker- und Futterrüben 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100% vor der Saat (60 – 100kg N)</a:t>
            </a:r>
          </a:p>
          <a:p>
            <a:r>
              <a:rPr lang="de-CH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-100% N-Menge vor der Saat + NP zur Saat</a:t>
            </a:r>
          </a:p>
          <a:p>
            <a:r>
              <a:rPr lang="de-CH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Raps u. Wintergerste Herbst</a:t>
            </a:r>
          </a:p>
          <a:p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40 – 60 kg N vor Saat</a:t>
            </a:r>
          </a:p>
        </p:txBody>
      </p:sp>
    </p:spTree>
    <p:extLst>
      <p:ext uri="{BB962C8B-B14F-4D97-AF65-F5344CB8AC3E}">
        <p14:creationId xmlns:p14="http://schemas.microsoft.com/office/powerpoint/2010/main" val="362222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Vor u. Nachteile stabilisierte Düngung</a:t>
            </a: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u="sng" dirty="0"/>
              <a:t>Vorteile</a:t>
            </a:r>
            <a:r>
              <a:rPr lang="de-CH" dirty="0"/>
              <a:t>	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683568" y="2174875"/>
            <a:ext cx="3959870" cy="3951288"/>
          </a:xfrm>
        </p:spPr>
        <p:txBody>
          <a:bodyPr/>
          <a:lstStyle/>
          <a:p>
            <a:r>
              <a:rPr lang="de-CH" dirty="0"/>
              <a:t>N-Ausnutzung Hofdünger</a:t>
            </a:r>
          </a:p>
          <a:p>
            <a:r>
              <a:rPr lang="de-CH" dirty="0"/>
              <a:t>geringe N-Verluste</a:t>
            </a:r>
          </a:p>
          <a:p>
            <a:r>
              <a:rPr lang="de-CH" dirty="0"/>
              <a:t>gleiches Ertragsniveau</a:t>
            </a:r>
          </a:p>
          <a:p>
            <a:r>
              <a:rPr lang="de-CH" dirty="0"/>
              <a:t>Wert Einsatz des Hofdüngers steigt an (Volldünger)</a:t>
            </a:r>
          </a:p>
          <a:p>
            <a:r>
              <a:rPr lang="de-CH" dirty="0"/>
              <a:t>N- Management</a:t>
            </a:r>
            <a:br>
              <a:rPr lang="de-CH" dirty="0"/>
            </a:br>
            <a:r>
              <a:rPr lang="de-CH" dirty="0"/>
              <a:t>(</a:t>
            </a:r>
            <a:r>
              <a:rPr lang="de-CH" dirty="0" err="1"/>
              <a:t>Güllenkalender</a:t>
            </a:r>
            <a:r>
              <a:rPr lang="de-CH" dirty="0"/>
              <a:t>)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CH" u="sng" dirty="0"/>
              <a:t>Nachteile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r>
              <a:rPr lang="de-CH" dirty="0"/>
              <a:t>Keine Einzelgaben</a:t>
            </a:r>
          </a:p>
          <a:p>
            <a:r>
              <a:rPr lang="de-CH" dirty="0"/>
              <a:t>Unsicherheit beim An-wender durch anderes Erscheinungsbild nach Düngung</a:t>
            </a:r>
          </a:p>
          <a:p>
            <a:r>
              <a:rPr lang="de-CH" dirty="0"/>
              <a:t>Anwender muss konsequent sein</a:t>
            </a:r>
          </a:p>
          <a:p>
            <a:r>
              <a:rPr lang="de-CH" dirty="0"/>
              <a:t>Befahrbarkeit im Frühling??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894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 dirty="0">
                <a:solidFill>
                  <a:srgbClr val="FFFFFF"/>
                </a:solidFill>
              </a:rPr>
              <a:t>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0651" y="485775"/>
            <a:ext cx="8229600" cy="710977"/>
          </a:xfrm>
        </p:spPr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Landor – </a:t>
            </a:r>
            <a:r>
              <a:rPr lang="de-CH" sz="4000" dirty="0" err="1">
                <a:latin typeface="Arial Black" panose="020B0A04020102020204" pitchFamily="34" charset="0"/>
              </a:rPr>
              <a:t>Piadin</a:t>
            </a:r>
            <a:br>
              <a:rPr lang="de-CH" sz="4000" dirty="0">
                <a:latin typeface="Arial Black" panose="020B0A04020102020204" pitchFamily="34" charset="0"/>
              </a:rPr>
            </a:br>
            <a:endParaRPr lang="de-CH" sz="4000" dirty="0"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40179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de-CH" sz="2200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Stickstoffstabilisator für Gülle, Bio- und </a:t>
            </a:r>
            <a:r>
              <a:rPr lang="de-CH" sz="2200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Kompogasgülle</a:t>
            </a:r>
            <a:endParaRPr lang="de-CH" sz="220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744" y="-360997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31" y="1934291"/>
            <a:ext cx="2541101" cy="204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2561845" cy="220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528333" y="2235586"/>
            <a:ext cx="72432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CH" b="1" dirty="0">
                <a:solidFill>
                  <a:srgbClr val="000000"/>
                </a:solidFill>
              </a:rPr>
              <a:t>PHYSIKALISCHE UND CHEMISCHE </a:t>
            </a:r>
            <a:br>
              <a:rPr lang="de-CH" b="1" dirty="0">
                <a:solidFill>
                  <a:srgbClr val="000000"/>
                </a:solidFill>
              </a:rPr>
            </a:br>
            <a:r>
              <a:rPr lang="de-CH" b="1" dirty="0">
                <a:solidFill>
                  <a:srgbClr val="000000"/>
                </a:solidFill>
              </a:rPr>
              <a:t>EIGENSCHAFTEN</a:t>
            </a:r>
          </a:p>
          <a:p>
            <a:r>
              <a:rPr lang="de-CH" dirty="0"/>
              <a:t>Lösung aus 1H-1,2,4-Triazol </a:t>
            </a:r>
            <a:br>
              <a:rPr lang="de-CH" dirty="0"/>
            </a:br>
            <a:r>
              <a:rPr lang="de-CH" dirty="0"/>
              <a:t>und 3-Methylpyrazol </a:t>
            </a:r>
            <a:br>
              <a:rPr lang="de-CH" dirty="0"/>
            </a:br>
            <a:endParaRPr lang="de-CH" dirty="0"/>
          </a:p>
        </p:txBody>
      </p:sp>
      <p:sp>
        <p:nvSpPr>
          <p:cNvPr id="4" name="Rechteck 3"/>
          <p:cNvSpPr/>
          <p:nvPr/>
        </p:nvSpPr>
        <p:spPr>
          <a:xfrm>
            <a:off x="572542" y="343591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dirty="0"/>
              <a:t>pH-Wert : 6 - 7</a:t>
            </a:r>
          </a:p>
          <a:p>
            <a:r>
              <a:rPr lang="de-CH" dirty="0"/>
              <a:t>Kristallisationsbeginn : ca. -20 °C</a:t>
            </a:r>
          </a:p>
          <a:p>
            <a:r>
              <a:rPr lang="de-CH" dirty="0"/>
              <a:t>Wasserlöslichkeit : mischbar</a:t>
            </a:r>
          </a:p>
          <a:p>
            <a:r>
              <a:rPr lang="de-CH" dirty="0"/>
              <a:t>Abbaubarkeit : Biologisch abbaubar</a:t>
            </a:r>
          </a:p>
          <a:p>
            <a:endParaRPr lang="de-CH" dirty="0"/>
          </a:p>
          <a:p>
            <a:r>
              <a:rPr lang="de-CH" dirty="0"/>
              <a:t>Vom BLW bewilligt, 5l / ha	&gt; Februar bis September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</p:spTree>
    <p:extLst>
      <p:ext uri="{BB962C8B-B14F-4D97-AF65-F5344CB8AC3E}">
        <p14:creationId xmlns:p14="http://schemas.microsoft.com/office/powerpoint/2010/main" val="255982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2" name="Picture 62" descr="https://encrypted-tbn1.gstatic.com/images?q=tbn:ANd9GcRvYBUjLA7rSmpDV1KevMxDSNjf3vRp-_X_JvccvF7wxvn1gQ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312737"/>
            <a:ext cx="3893833" cy="24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7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95" y="2780928"/>
            <a:ext cx="4225012" cy="31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95" y="312737"/>
            <a:ext cx="4225011" cy="249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19" y="2780928"/>
            <a:ext cx="3890276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750" y="3419805"/>
            <a:ext cx="8229600" cy="1143000"/>
          </a:xfrm>
          <a:scene3d>
            <a:camera prst="orthographicFront">
              <a:rot lat="300000" lon="0" rev="2400000"/>
            </a:camera>
            <a:lightRig rig="threePt" dir="t"/>
          </a:scene3d>
        </p:spPr>
        <p:txBody>
          <a:bodyPr/>
          <a:lstStyle/>
          <a:p>
            <a:r>
              <a:rPr lang="de-CH" sz="4000" dirty="0">
                <a:solidFill>
                  <a:schemeClr val="bg1"/>
                </a:solidFill>
                <a:latin typeface="Arial Black" panose="020B0A04020102020204" pitchFamily="34" charset="0"/>
              </a:rPr>
              <a:t>Pflanzen brauchen gezielt Nährstoffe -</a:t>
            </a:r>
            <a:br>
              <a:rPr lang="de-CH" sz="40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de-CH" sz="4000" dirty="0">
                <a:solidFill>
                  <a:schemeClr val="bg1"/>
                </a:solidFill>
                <a:latin typeface="Arial Black" panose="020B0A04020102020204" pitchFamily="34" charset="0"/>
              </a:rPr>
              <a:t>Nicht mehr und nicht weniger.</a:t>
            </a:r>
            <a:br>
              <a:rPr lang="de-CH" dirty="0">
                <a:solidFill>
                  <a:schemeClr val="bg1"/>
                </a:solidFill>
              </a:rPr>
            </a:br>
            <a:endParaRPr lang="de-CH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6" name="AutoShape 40" descr="data:image/jpeg;base64,/9j/4AAQSkZJRgABAQAAAQABAAD/2wCEAAkGBxQTEhUUExQVFhUXFxwbFxgXGSAYHhggHCAgHh4dHB8YHCggHh0nHB0bITEiJSkrLi4uGiEzODMsNygtLiwBCgoKDg0OGxAQGzQkHyY0LzQsLCwsLCwsLC8vMCwsLCwsLCwsLCwsLCwsLCwsLCw0LCwsLCw0LCwsLCwsLCwsLP/AABEIALIBGwMBIgACEQEDEQH/xAAbAAADAQEBAQEAAAAAAAAAAAAEBQYDAgABB//EAEcQAAIBAgQEBAMFBAcHAwUBAAECEQMhAAQSMQVBUWEGEyJxMoGRI0KhscEUUmLRM3KCkuHw8QcVJHODorI0Q8IlY5Ojsxb/xAAaAQACAwEBAAAAAAAAAAAAAAABAgADBAUG/8QANREAAQMDAwIEBAUCBwAAAAAAAQACEQMhMQQSQVFhEyKh8DJxgZEFFLHB0ULhI0NSYnKC8f/aAAwDAQACEQMRAD8AwXhb9BgrLcN9QsIF7j+WGGZpGo1NRqAYFlNpIuLDoRf5Y6877VaazqIkkx6bE8jvzx136yQb9gvP09C1rhZc5DKaQCszvBJg++C1osoAmfVB9oJ/O30xtTQqfVBgEkg239Ije4P1BwPmaLedSYEaQrh5MbxEDrY3J/wzVHS7cOP5W1jA0QiACOmOalRhphZlgN9hzJt0nHWaaFcoNRUWH7xiYtjesmm/S/0vh3OsQiAh8xT1qVIaDExzAIMWPPGqv8R1AjUARb0kiwPO9z88CcU4qlKVEl4i1gsixJP1thFkM47VEFMuzO06pDABAVluUXYT/DjFXrtFQBtz27Lp6f8AC6r6e90NBxPPf5d1U1VDKwkiREr8Q9v888fQ4kbX2787Y+19UMqx5gQHURCmd7AkgWNsfG8pdIII9LEGLAJAMn2jF4qAOMrnFq8piFJLNBMwLCecbdPljTABVvLJVftaiE6tUaRICietx88ZZLiGv7OoWRogtpIn07ix9XM8sVs1LW2dz7ieq0N0lSox1Rlw3PX5x0TQ49GOctqdSRDQSGAB3EyN98EjJPoVzABAtsfbGpr2m4KybT0QwNwOs8un+uO4x8R7tqXSA2kGRDbfzA+R6YIFJZA0mb35D3wQ8G4R2lBVMyBtvgds31w7pVBplaVLVEkETBiwtytvgr9oQECpSpxsCF+duvPBFQdEppuPKlWknG9Kn13xXsKRj0SeQCmfywurcJUhiJUkWLDY+3PA8cHIR8AjmUp098eqzGHzcEAPpaB3x8fgjcmB97YHitTeE5SlakCdx7YGZeQMewnFHmeBEuqEpqaSBeSF35cpGOW8MMNv0/ni5tdnVZ30KhNgp9Xjcn5LbHSuN5I9hh5T8PuLkMPx/AYyrZABtMkEtpAYAaib4PisS+DUCBSsh5n546FInV6pUxEHpv8Aphp/uNuZI/syMZv4SdoOsLaSBKm42MYrL6ZIvCs2VQPhlAZekpc/FZV3Y9T3wfSpqAAZnCz/APyTiq8OT8MetpmCT+GCTl8xSW6ayGJW87yBffY4LtseUoMc4fE2PVHNl17jGXk9sZUuJMFU1FKyLyLA87nv1x9o8SDagRpggDVzsDI+sYSThXeWJWxy452xmaY7468z54+asNdCy5KdBjM0x3x2zY+TiKKW4bnDTzFMuajU6bEaC08gk3i63g9DzwBlM6UqDUTCgksLkyYUTznSw+Zx9eiDmfLJ1HUpLLcSEVSRO0gn64+ZjLVPLTRff02WygmSW3kH8sedFSCJWyE0znFSG2IAQKYvqKmSw/tSvyx7/eGpaRZgAXKmAWmVhbc/VIPvhJQGhUJsWpho6S0C30xvlpVVMapEqRc6qZLD6+oe5GGNZ17obQm1HiZZVD7u0aYmAZB26SPphknEkei1yGaV/CLdbDCDOnTmCBceRKjoVja3MLjXh1cBlgBtMlVYbkgk/jIv1GGGpcDPZDYFvXo08xTZ61mJJEMQXAaSpkbAbRyBxrwhUpFIQqxMFjeARML/AAibzzjA2bokAFTqUkGl10lZiB3HLtjHzpbSDdQXWDa4WVuZ787DFYqku3K41qmzZuMYjt0TSrxkgMxAVdOkqd53Bn2O3vjXNZ9kq6QAwhVg9SBI+h+oGEn7MGE/EoYFtRN1+G3eZGBaGYL12BYElgFubaZg35kxPtgjUPMyVdqm6bazwcxf0/v2VRWkIabEFwIiZnRL73tMDH2txGmX10zJqUiZudhNhO8mLb4FzlfQcu83J8wkj4pa3P8AcGMHAWvVQWBAF7elmmVM8pAjlbBNZ2zb793WUNuSPYTTPZxBR0XC1KZE0yYDH0ssi4IvfthtwesyOaVSoKiQppuxlzqFlYLbkwDQPhg4ka1U+WtjAkVEmAC53FjE2+nfHa59llQ1xpkidSkSdzEyNXscWfmXTuKLTtaW9fTuP0VFn1pV1Q2DU3LK22kyVkRN9JMfLHNLO1q2v9mprHw+Y8lR/VBAk73Nuxwq4Yv7TVg/0enREbQQbWjYL7TGL3LwAAoAUbAYLKzgOkq+jpw/zFR1PwOahLZuu9Rjvew9gIA54Jy3g80Dqy2ar0v4Z1IfdWtircjGb4he7MraKLIiEHQ1oZqNqlpYgctMAKJ9F7m5x0xpy/qfU3qgnb0wPl6cY5yoRyxL56u6NVNMmPJYrquFJKwtr3LH69sWNrwJKxanT7Ltwq2tmlA1eYQB+8ewP647PE/LB1tO8Ty5chsCRiATPvoWCSzVWSTyjTLbbDScb0s4zksS5ADWO877d9XLoME6sRhZIMqzGfCKNPr9OlDGpiJHMcpM/THWT4nVNdlcRSCyGgbzEdb79oxJjiBRVhYbU+rosydE9QSJiwjtjunxkowQzAI5CWVBc+5Fj7Yh1DJCg3K7GeBIgrpiTvPKI5dcC5fOgaS7IW21fDJC+ogcpg26A4nctxnUzalCg0UFrhTLDr0IPywmqcS8xalOowAklZB2Uza9gQN+QnDOr0+FYwS4bjAm5V4c1OuG1hiqqARAB3jvBJJPbpj7meJBiFU7ydSkfdMED5zftj8e4rmqoJjUzVHUCNpFwLWmSN/3TizGcqUadFAQxRBqgajswNzymBPudsVN1Qm4WqvpmspNe18zxH7z1thUFKtL1TLE6gBLfwD+ePubqOQoDAAH1SJkRETNvfEY3GiSWDLdywMH06gtMTEXAJMd8aZ7jpPpVhGj7wIubdfY/XGvx6ZmCudfonniXh4qUo8xKaCSxeYG2kwN/USd4AwHwjgzUitNqyVFKalXSA24gi/wxPzwpzPFxVKpUg09ZAW4DBVE6o3Cw3O5OCP97E1Q7kBoKMJIChiTqDciotGKvEZ4m8Zx/P0V/i1PC8I/DlPmywVGdJcAGy3JjkO/LAXB6prU9cibArEFGHxAz327YUcZ4rQak9If0YgCCRJM7czyPfVjrgfHFp0lpszkLTUAkydRPwyb2kCdrYv/ADA3XKo2iIhOM2s+hoH3jaRpBEzNhO1++PU6oYAxv84PMSLGDbCDi/GC1M0wwBc6TE2iQxf+GCLDocOMjmQtNAEAAUAeoDlvBvff54g1TN1zCXYVN8NT7alp3ajUQn+JYjmASVRYnrO+BM7n/Nu3/ttMD7yxpIkW+E/4Y24fnNIQqJAqIYjqu/O0BhbqcD0ljNGCJFZ4B3MCRII2Mb88cNt1qK340kP5h0+WHRH2BE3kAWHX5bY7zeXegKTQS1BabELJglmJ23JJXHzNMK7sGjQylWEQGbRqEkXmWIkbDHNXiIrZ6mqlqY0HcQ0rMbbkRInecWBBH8QKpWp1CpdvN09Qy35c5J3xtxOh5S/Z/Bp9RgzqpPa8bFG6XjHs8zIogAP5YaTyMcyRM6ZM9u2BspVU5fyixNPSg7yoIkgnmNLfLFYMIojhLw/3SoDNTO8KwA6zBJnlv2nANVlFOmT6mB1RFhK8o2+EGLfFgmi4y6ElZ0UaKG24CmY2B2HWe+2EdWdNRSWnzBf+FVEWt92TiAXUJCc5WCh0+kRqI5QSGtG2/wDnbANNV0v5dMeYrOdc3JCoIv01GPywTw6oB5ikqxSktxsAGWw69/c4JUJA0rEhBUtcuB6vmdIk/wA8SYQCF8VUWFddQlBSUTykAyD3tte0e2GNVFdhVImKa6e5Majtc/Llify9f9oy1ZVkeXWlZF9DEGJneS3LmMOtQNIqSbLIHQSdUnnB1KPfa2C5aHVw6k1gERP1mPW32hdVvLQN6i2pVZ5vPpA25STGFmYroKYqAXKesz95GglZ5wZnHXFKrulSpbUtNaj2iF1THvLG/QWxrkU00PMqApEFBoLQI30WuLRq5wb2xIgLMblPvDChVNjIvfeWOr6xGK+lVUC9p/PfEjwLLGnWqBtUAqQWGkksAdu19pw+ztB9QKgN0kwB1J3PyA+mLicLradv+HCLbjVLVp9R/iC+n6m2O6+cVF1Gy9eQwgznBq9R1NTMPpETTphaad7Qzmdrtg7i1LXQejy0kQOU/rhiTKtaxLW4/UrS1GgWTm5IAPsNzic49xGaQdbAtpde4k/rPyOHlPg9J6CKF0soFwWFwImVaYtMHbAHEODU6FFmapUdVIdrAm0iB1sxF8MIhUV6T3MsliAaWJb0j4TFmLKPVYTyA76sM6VSFGkgli5HbT+rCInoMKOIMdFQs2nS6iB0YH09bBF/HrjSpT0pr1nSq6Wv2khb7mQJjljKTdZ30qDaQId5ufRE0qsJRQ7rDmOYJJ59WCiO2CaxPmaSAQWDAbMFYDVHMXCRPfCikNdR3BNkUaRYTLFoPS8wOcYc53OBDVeBppoiEx95rcyJAVj2ucRU1fDts+qBpVJpsAoEgOxLbFjpUdIADH6HpjanWarU8sj+kMAtcEC8t0IDRgng3DBVYPXUGmxBVWPxALAkT8MAWiT7YYZnOo2YpKFRAshQLR92BA9rdBhrQrdPp943HC4zmXytJkVXJddmaCoIUqJAX7sk++PvG8/RVdCEybSTAaCbFRusk2xLeLKbprgN8JvNoO4Ee5x8qUr0i5gGkp1HqQLntE9fngwDdaqjabWkRjC2raftBJDTcAWvpggRYWGBquXYQRp0yUF/vKdmnmZB/wBMHZVMs0irmRemZ+wMgk+mCT6jYbAwBuMGZXK0AhU1K1Qn1fCg0kG7AazEWud53wFzneYyBCUZRV1BWgwIRus2YjpYvjFvWXLHSC+uReFtp+vITv8APBBFMACiKjEFQdYEqLkkx0Bv+uPs0xTBRROo7XmNg3KdvrhsJCVxmo8s0gAtpIiCoAspO8xud5PbC+kpDNMAoUPMxMTPbbBjvuAJYDSbzqaGJNj1j6YFFFGLDUbkKZtIB/MwB7TiAxlQrV5dA5mTML1HKezGfqcYZjPVixKsCvKUj9cE55vtFYgANTRli4knSLDuBjHK5dgoEKYtNr998EYuoQieKkeWqiFlE6kyRETAmGMADq2M9ARNSqCRoIY73YrcW1bC99z3jriKA5enBYlqSlZBW6O15PccrRHtgfJ8PdqbVFRnT4uoSHlh7epgQORnrhAFEx8NsGqLAOouWE3saW3e4B+eF2VEZnLmxItMjkxXcmb2vzvjPg2bIq0zYFHVWG8C6E37T9BguopNWkJuld1YGZE6WnlNj2/mcFBOuI5tdWmbArzklWBQmZmxABmNj7lZkmVZEoPVpdY30oIKyehII788L8hnSyGow3gxvN2cTz+IEfPHynmCa5LqGDO5iJA1IkmJ2iRe18IWkEqbpT2u/n0qmklKqqI1GxKEvoJ2+H+Lry2R5rOKhtHoFzG5MAlvcCALwB9TeGsXplTCFmUn/qAq0SDYgfjhRxOgq5h0FwCwljE6ZtEe3LthmtQcVU8Oy6U6tY83Y06VokBfOaCeUEX79Yx3UpoPTqKsgJsY+IyDPMXg++Fdfiyf8FUaVKKGNuV0c85sCOZsOcYK870uxkupKaTsQFMnaZGpYk/ritwKK54Ei0T5IZHk6sw9wPUICp7St+drjYaUKPm+kTNQUUjoCWdzsYEAthTwZgarMsFGJDiTdjEqQLxBkdiOmHPhvMKFc+otSZiLEydBUEypj7xjDHKgKW8O4gjGpGohQNINw6hpCsIHpG9+f4a8Iz9arUJOlgU1EzAQoSWN+sgC83HIYRcKJmpI3UFb9wrD+6x+cYbcJqEa9DC6pAEgLMkCBOr4RJ/iw7gAEoJX6Q5iguiSoUMCSTFwAL32mfYdcFU8yCBPTEjlePDL0mpZhKnl+lQwhipINiAxuImfl0w/yTh0UzIgGRht0GV3qNVtQI16hZwqSqASzDduijtfCXjH7XTVjTZGL2RUTTHO5LmT8h8sMsxlajsPLcIIuSuvsABIEbmeuBOIZVwIbMZlj/BpUR/dt7ziwEFPzZS3AK2ZpVEFdiEIYNqAgCCR8J3Dc+hOCeP5wgNT3JB+dp/PGT8K11gzvX0K03eZj3BMT7YW+Ls6pqVWQ+kDSp7xE/U4BN7Kt7ixjgUKuam8lS12NiYG4tynp0F8DJmAAVAuXMz1v+WkYGBgX3At2n59D06Y6ZZHKZ0tAtJBN+14Pe2EhcIppwLiGkMtS334PMmwF42mb4puGZZXoB6y6g7TTpuZ1kHSCwPIm9/yxGcByasWq1jpoU4Lnq19NNQAZZrWjacPR4g8/MUamo6TV06IjTBEfXoNr4RwurGAEgFVuboJSrUy1QGozxtAUEGFG9pM3O8bQMKuOZRqdZKx0hVZSR21CSe8Y+eJw0lgpOm5PIaYNu9hgjxkBUpn1ELpmR/Ft+f4YluF2Q0UwQFh42pyrgREQT72AxM8czQalQKmCadP4T8Pa3O22GPiPiOvLUjPxJq2+9pgkRvfrify2W1UgSfhIAHM9hHab8hOC1UVX7ZKY5VWFNtPxQgIAn4iTbvGmTexwLwfLecXpnYaF1SQTA9RtzJgfTGmRqO9GtUC21KQeZiNgN7oPrbDbw/w39nNUZlWRiGYKt29bekWkTCGfftgk5XMkudKXUs0NGYcEiozAVB1bSNQE99PsSe4xzWcLQOgidS7WnaYjlEnvfAeWyspUD7pmCw03BJYsZ7QxHK8Yz4ounSLEBGNjMG6Dbp6rc5GByoEz4Plg6uZYaagiBHpaVJ335/XGb0vKEWbVrY9CF1W/wAf4sNeBZZ6mWaup0uzFSoN9+XI2bf+WFefopTRYGggXEi83O3XvuPngcwjxK046NKoxALeWBI2JHw+99t9t8DVM5WBhGhRYD1crcsfMpV1Ul1mSlOm2qIkrqj5kEddxgj/AHc/QjtG31M4Yxyi4FKVzHmUUAgFXalI3hwYkTEyYnnAw88BcRWPI1EK4Db6dLX+RBAjE3larZfzVNtPrh1kemx3HqEGN7FuWGORpiHFOzjUBEyulvTfczBI359YwDaUoNlccbyuUSi9ZEUOzEahvIMAW3jEVksx/wAQ5DD1NqAjcAQJi24G2KqkVzSprAU+ZDKBp9RmHPLp88T3iLhXkUaVdGg+kNN5cG5BmwIRTHc4gi4QcDlL+G0XCBSR906DEgi9xvsYInmMdJUMMpFna0Dcixbryjlvj2UcCqupiIU6CTMgsIVj10rv0WMYV6x1eXqISmQxGxYx8Rk9yI+fPAJJPv30UiwVnmcp9hQYUyheiKeobkmwdgL23xNeIKS0sxUJB0VVDpp2Cv8AFPYOIt1XDrgOc1ZNwS6eS7Sx9WtWmAP3QCfoMCeICrUqMx6XZdX8LiRy5Pf3xMFQ3Clag1JTWZ0KVXuCA/01FsURqeeisRcAFlUXIOiYm0wABhAMqQUmAytTUgEypAIaTzkwJw2ylN0ahoIIqUwTIE/CDb2I5csF4tZKLLbhjMa1Wkq3JUDZRIIK6Y6ifl8sF1uHVKAqo/xlXIiNOncTPc/iMBUKhFanUpggvUDMxMg6YAAjkAAJw34zmtVeoXMKw07xCwxO/dV/LnivN0VKGpod1STuB1i0fMx+GGPAl01/LJnTVRSQLH16R2/e+oxP1G01JuAQHP49Plhpk/RWRSwLNULGJAHTlaI1cvbFxFoSjKI4rxHz/TqkF3J5hjqcKbmdOm+KDwjxJlyqsbqphucTcT2M/hGIkQETQNpVp5Rp2/vx13xUeAMx9s1Fo0VaAAHdS36H8MQiy06R+2sO9lWp4ppKIDD+WNMz4qy+kkup/tC2O6fBUVWsIj6SJ5fT5Y/OuO8NBrHRTmN4Ez7xgsIiy64BJRfHPEwZitIkidxf6YUOrAozGAZtE7dT85jHwZCol3puo5SpA/EY0ztUMEpKNTA+8zYL35H5DD5CSpRNQFo5598IWo5ImTcyPp/jy6YKVdTELYFJLGYEi5PYafnMYzq5I3ht2JAIntI7dsaVspVUpTVCx/8AcYRFrhTygbkm08/SMIFzq2h1FK7m26i/17fWFjnM2XVEpg+WrAKgF2Zt2bq7R8gABgrJZV6XluwJqBtvuodUkmPia0QLA2km2DeFcP0UK1U6mCNAYAqarkf0dKbqoBu+5uBGA8mtRqyopBfmRGkkSAigbIhIiLSemJKzhsEbp/f3K/Q+M1pQjsSR/wDE9ybRhDXz85ZEOtxTPluRYejYapk+nTcDD/juWKUzb1Eeo9+Z698IP2YUcpDRqdy57TCj8B+OKgu0+6T18uf2egnSnz7kxij8H5ZZdjDeUxgxNyNIYdLT9cS3FOIangGwAH05D64reFIaORUn4qrapNtOoQoN77W9+1icLHWcIU/4RoMKlZohKR0BSCwLA9rSASf7WDhWOmrmZKl9QpifiCzIE7Qwub2t3xp4glKTklftmGgkmXYhRqIG4soBP+ONeMM1DLmkAlNVVVjdmb4mFrQSQSeZxMmVjiLJBRX0ukSSgMkj3M/gZwurBJkiVJ3PIM2/vH59sbZVoWpVBksukAG0D1H6emMF+FckuaasXNkpMIgwsltLSByKm354lxlNUDXGWJ14dIagyGRpqEQpOoi+m0E3Yb4yzGSYhiyrEaVBIBJnZecC4JPKcfeF0iil0UElQQSNMEMdO9ibMRytjHjvEftRTUGCupSbDTETBHqlgWEfywuUEPTdBClfXB0qJtJLAgMCpgGJJ5WE4FzSuHaXUGT8LEj6sCT9cKMxWP7RsdRhxA0zIIsv1wRnQ6OV0FiIkzMkgE/OcPtvdRu6oYaCfkJ/RNuOU10SQzMQxcspC6S1pBEG0Gcbf7P8rGYq172RYJPxMwVgB2ChyT1OGHEsolDyabgeU9JVdpga5OkahcKSQOlsZ0kNDJr/AEYdmkzfSxgKE3khJvsJnCvJAQAuhKfEHbMGooGmozh7aRZpU3Mb7De+H/EMqtbJMummdCwIO0CQYPMscfnz5gqgNyQxIBPMMTsOk29sX3hrPGrSZCAVZFqKGPquL+4H64JCVp4K/PpZnpKLQAs39LXt9Bq+YwTVUGsWZjo0ySBuZuAf7UfhywdXoGnUcg3ZpdZESFIEfMKb99sC5mipTlZSQ/JdRmIiSQbQIvgTdDAhFeFc0/nOFAQVqQHqMikR8K7wZbUI354I8ZugokBtY1XYAgSsSw6LaPeOmEa5zVUUJZUdTpY2MmCTHOYE/kAMWPHKTuGVnphdKABOTbgE7EG8/LBwRKgMgqJzBCtqYsCZkgTJFpPXfFDSqhTQAIeKS6W/eKlli530tHa++FHFKQaiuokMrGQJF9j+I2nl2wJ5YeiSKhRqYMbm4ljsNz2GDkKEXhVPgyqXes6iEpJA1D0sahiJ7Lf5+2FXEKmpHZYM1VpEvJEXWLEHdmPyw74A4p5avsVNYxuYAUN/eDEmOkYmUpEUBOxbWRtI1Kw3O5g/ngMuVHWbCCpLrBKyNKxe1i0AX6mCfbGuVYqarSbZZiARGmRFuXMjbG1CsSaagCaiUywDWEGCAN4t+W+OlRnpvosHpaBNrmoSe9tEfPDoU6b6jtjBJOFgQIYi2oCpztqNLl7gj5YK8MZtqBy7aTaoVab6VBkn2MkfLHWRy2lPLJ16Rp1bG7B9IudiOvOMFqsAAWUAADlb9OWITaF3dJ+BVi4OqGOwuf49Sv0rMVGBIQBtSBo9yRP4DC6tRpUVDVnVbyQbkn2Fzify2ZqnK1PtH1LKqdRBCqFYCQdrkfPE6acmWJJP1+pxWw5C3aXSlzntJ+FxH7/uqLinHnzLijlwQGOmTuZ/IY5yGRSjXqu4B8rUEMTLaTEewBPuRg/wDTpqa1QmHpKItYTNyetowHxLO6y7OT6pPpF5aFgf2I323wtUmLcpNTqhRrfl2i1h9yPvaUn4flzdzYgQCdl7947XJ9sH5Cj5rikk6bTyLe/T25XN8B1qxaBEKLKo5fzPfBVOr5VI39TfMaTz+drcxp6nFhK2aio+m2T8bj5R07nrtF+k/dF8d4lOlEjSg00wthfdvc7TyUd8A+F015hdIsD6mFpCnVH9XWB7n5nC5W11Ap2keYZ2Wbj3I3OGmUznlZglIWmGsosNo+USfqcDAhZnUySKQbNiZN8fvPr/ANpreIZsF0RzGowCZIB5W94xE+MM8xqELAUzYEHYkTbacVOTz/mPUqXARbPuATO432GJDP5P9pr1GDU1AoeZCg7aoM9D6hviNC4tSoXVA1qW8HoCtmKdMn43UE+9z+AOP03iFAVKpDKVRVlzMgrJACgGxK2nocR3hnh+jN0yRsW0g8yFgfiTiz47m6dKi6oQrGBMWJPpVR1gD9TiSJWeqDN0r4lVqV61KmvlImo6r30KCTFuQHe89MI+KcSNamWCgUzW3mWJWT9FEfM4p8wyLT8xClqBVALfHAO9wCT+OIriWWWgtMlHmX1k3WbLpSBf94kczgi6qcg6dJ/JCgaRpnpZmUX7kAD5HFZ4HyyotRhIDl4JtKoCt4uJLMfkMJOJZpFpUqKgFmCs5G4AgrM89vqBhlk+MpR1IFOhKRltRJLEyRtzJNhew6YV5JFkGwCtcsKdM0qFNWYLqhYIJiXBDFrASRHtzOA+OrGmpUaI+z0kbKoZUEidy08vyOAPDuYNV5UHzAVgAxA5xeIIBxx4gypY1WQeUrMupWOlXIJuNXpkflggea5UmyzoIGekQPgkD7u8sfiMnYGTvJwfUquSSlIVFmAwkAxaw6Db5YTZCtFRUEAlNOoxBPw6um3qnscd1s5Un7MlUFlGvYCw54Yi6sbWLDupmPYn1VxxbKpVyQBeEFNCF5kjkxPInkMKeJO1bh6elfMWCSDeFJEW5xAgYIbN6sjTOj1GkBa0xYCwsOc4QUaxOV0fFpmAvwggmWJ/LCuyq5S2rm/MaDyaWJtIgkR09X54qfDmeFTQxUB2BSALGRMXuDz6WxN8Sy6JQUiCzqCW6gxfsMcZLNkUWdPS6OrgkzEf64kSJCQWKdeJuEslRgw9DQUaZ9QMiT1O1+uE+YbTTKsYMkSwuJA5c4ifYYpM/wAW/aRTpFb1aZcEMN1mR3MiLYlaNSmyKsg+kFUMA2sBEAgXg/pOIJgJngcLDhxPmMNgUITVtPqYX+Q+mK/g9QGgyUUpeiq4ILfEeRhvhjeNumI5cwRUAMKYIJX7tiIAIsJtGGXh/Naa9YhFZKjJIcRGpQQZ9jh3CQlBgrfirsB5irqBOl0FwSxBkkbTyI2MYUpnkZDUQERpLwOsw3tEYocrlT5jKNIBBUxtO4aCdoFiOmF2WyKGaaIEpgCSTP8ARnSwncg6ufKMAERdQtOVQ5ZyuVWmhvoJgCS2ttrWAiAW9hzxK59xASwUsDJNwdIBYxyubdsUXH2PkIEJE6XGk6Y07D03ibgm31xM1FaopqsF1ESw2EWmI9z0wrOqY4hPeAZWg2ZpUg5qCkSWZdnlWaZa8ajYdBjjNURSZkAsn5C/8sC+EaiispAOk1YAB3tH64beIqZ8wSQZ9JgRAHI94xMGF6D8Kig9v+9v6Ex6IKisAdRc+5/xxpyxyx/E/ljuMFeppiyZ8DE03WIGr81A/TCPYCNzYdu+HnBJOoD+H8Zwr8ktVYKCTqKqBzv+pxWPiK5el8utrs/4n0uq3whkAMpWbWv2npbVfSFN27m8xjnhtWmuYqVNwvwgiSZgAx1uTg2nQWhlGXy9RPp1LH2pMEH+rMi/7uFeRU/bu0hoC+lbzzAEW2jt8sB94XmdZWFXVOe02vH2gKarmWc2A1nVyj7xEcjB+UzyxhmKzOZ5m/t39+g5fXHbsXaoT8IfpEkqDBP3us/oBjk+nTPxMJ/x/l9emLD1XdoF1V293xYHYcdbnPbPDV3laIDJT5M0uewuZ7W+p7XY57htRaK1mUjU7AjmAIgnsSSJ9sKRVC+Y5+5TA/vn+Sn64v8AxDVZcslmJ0LLGOklSJvYYF5lHU6r8kQRe8H6Djte3y5ukPDToy1WqRpZpAYS2oWABUbmSb44p5UvU0a1XXTVWkaTUCwZIFh+6BbcnljJs8BSo0nJQOPiE6wkk8viGxHfG1XOQxr0j51L06vLa5NwRqNiRPwrad+uCATdee1NQfmXOGJ9Ez4BR1VqlUj4DpUATv8AEfcKfxxxXovm6rAgijT3IEtb4QCdiT0HPG3En8rLtpBDQZvCAsJMmRMGFjbHHAcyGyb1n16q9UsyJaywsKdwIAk4nMhUvfuKEy7l8pTP2RI06lfs1hJ5RAwn8RFw9O4ESEVRCrqNwP3jBMtbbDXhWc86lU0rSgNpAJtOkWH8Kk/hgXjrU2oIYU1HeeV/4QTytgA3VWQpFq7Q8sSykCTG7CCJ57DHzOVzLhtYJqANzIsTPeJB+eC6SLVqqLBi1KSbSQQItvc4ZeL8sGzqmD61DHUI2tqAHKFB64cIEJj4Fo6KILKgMsdQN7bSB3DfXCXxpQ0VYjWrN6TJ3tMXMDf2vij8P1iBSUFaYCkrI7wNR/sknCDxmA9VZaRB1QICQZKrb1CALjvhWXdJT2AEpXWYoV0zp0karHexB6wv548c0gsEQxzMYouEUhW4e1JQvmKzNDDZucHpFsTKZ1EGkqSRzk4Myg+JnhO8vxAnI01dt/RbcAHaBzjC9M0x1o1xfSoEGDtMYwyDUzRcANJqnVA+EcsC1qjeZbYgQegn87YYiZVYNgqviGSR8kr0vi8nRBG53uDtBGJzLVlBrgXRUBH96fwnFDwTiQ8lk1CQ9lIvpb9JnCOjT8s1g0WS+kbkEC3uItgDlR3Cz1McvRandqdRgDN4YTG9jKn64FyFJQwcFpUNBiVjWG+IfeAi2OctmtAqIotIPXSVsOV7N+Awxo0gsEn0OpOnfY7z1+L6YYmAgLlZ1Msy1S0qQaw0qDJioSeXICPrgnyftakEwUp9j6VgmPkpxpw2oRmUI9RZ0ncEABlkA8yV27HBPHIasuygjcfEDJA589QO2wwpTECE2y0aDVJWX0rMTYDcc9z+OBuJUPKptoULpViBM2ZwTJ+hwRlyRlEAA5oDtsxE9uuB67CvSsLOukSN+5+eEJujwp/MccKeUGS/kBiFOkAkljAg30ifngmhVSquqmBDUzIIiSXE/OE25yMfPEq0P2p2doIUFaYhQYBA9RtFzK22GGfhTKBilRgkIrSFXSBDWUDoDH074YxEhEdCtf8AdKZbKqW9NWVJv6heYWLTzJwb4jW6mYuDpi9wbscEZ4KwqaikkBTfUR1+e1sZcTYtSBiFgbm7EAgBetxiskkgros1IaaZP9J9LYSIbx2/P/TGmFfCM81UuSI+ExMxaCP+38Thni17S0wV7PS1W1aQe3Bn9YTvgWUby6lUbBgPpc/gRjNvsi9Q/G0imf3Afiqe9yo7ycPeDsE4ezCmxktN/iJMW6CBHviZrrVrMCEb1GJiwjl7DFPJJXn/ABC/X1bw2IJ7CP1j+yqnzdL9noEo5AC6aM6QzILE2+Gee3PC7I8R+zq6JZ2qH0oLmR8QJ2WPoB3OBeLcTjIrpqyJamNIsdPpILzYabkgXwNkKiplYBr/AAkCLTeN9gf3hvtgk2Xn6xBqOLcSUqURdtix0ICYaF+I7T/WO8Rthdn6x8xCee+COJP60JDTIIIIYMCoiADAEAnbmcDPRWo6BmKXMSBfn+8MWugR/BXodFq2eASQQQehPQ5Aj5yZP2AIqsNQTsKhG/UL+U4u+IZb/h6IZSkIupmMqvpI9U2J2seuPz74quvkacfIER+E4/Q+Iqr0aenzGH2Mo4swn7xO3Q/LC8JPxTzUmTy43+f/AKsOK+Hf2ivQRlARVFNjq+EIJOxtNv7wwtyXDwlY01BOXosXVlNn03UEddZJ7iMUXG+LNRSqqqglQQSZ+KRIH5DthDRqsgr1i1Utp1wCADEaQDHpOqRHMe2JPlXDddotj1XXjGowy99IJLBVb1FrSSRMKATte4GOfFCPluHrTps0U6aIWBidZOqY322HWTgzJ8PqLmKCOab6ULMXW5JgNB5wX/PAXF6JzuaWk5PkKxc6DYaRpIaBdidI3tOI2yrISLwfSIpsGCmnUlpYaVGk6RB7/phLxHNjzmUoCigSsyBpIuvYmZF7Niy8UZ8rVyuWCFKaAWgRpEAyOR1CJPXvhF4z8PeRWD0yxWrDGVg0zFxI5WmPfDNyT1SEdEv8PZrysxRYsBDS0qWB1ArBEdSL8iO2KzO8PXMZ6mjak1U/UxbV6QTAXpz9yx6YgkqgsCdtR/hkTIJGw5Y/ReC5tHrahTAK0Y1TNtUg/IzPPfEdZRputFopScDUoFNXJ1QC63An5kme+JTxVnfNYED0ggKo5KNgLWkz9cMPEoJzYUFCgSJtJ18++xvgKvwYsYWugk6gdO2m4mG/HthBY3KZ5RXg4salZAQqoACpEFiu9+u5PvgninhxqtVqiqAGggTHIcsKPDYZSPK1VACZUEQV5zI6d8U75ggkanWOWmY6XnpibtrioBIgr834JV9d/haSYtcGAew/ww3zlF3aWp+pVkARZZgHpPPE5UqrTqL6ZWSLctV/p2xbZE/+4J0miPiBYmdo7Ri2pa6raEly9Z1qjTpbzF0kTAMTt0N8Uue4brRjpAXQwINiZjl7ziTSsorI5Usoqe0ze3eBj9EqkRsYNgu3154R/CZvK/PshRQPp1avM1DcdJ2HdP8AuxxmlP7OYJ9OpVjowDyeYMFvrjvjqrSzVNtOmL26C5GBQW8rMoZlKgIvNpZZ/LFgEiUpN0zyB15zKmCR5pmDtCGoL/8AVwbxkSysY9BUj+0/P5DbCDKVSRRYBtQqUiADf1U2Tc96Y98MM7mGZK0xqVTA6Rogn5ucRw8ygwq7P0ZyqqoN1PbeZv8AjgDgVYPTAiyORcxEGx/z1wfxeqUy7aTdKe3eJj8MTfhzOCKZWwqMbbwCGIv7oPqcVBstKYmIS7xxSDVlMgApJmwO/Ppff3xbcPoijlBqAHp1VJMQDJ+e/wA8IuJ5EVs1l0KyGkveCEXcgA2WYAw08S1gyldLXgaiYWARAA5k3+hwZkAKyjT3vA6rHgleQ6wNU6ySPrbDOiTVTTT06gQAz3C6jyHXCDgVcrVABA1iCTy9sUOUzKrU0CpJI0yANxeR+OK3i63fiLNtbsQojhuXajXq03mQBB/eAZhPz/TDYvjrieUZatRips5UNEyIDb9ixHuMF8DQAGu0+m1MRu3Nu4WQB1Yjpi553Hcu9o9XS0+kndMfvePVVHB1H7AoCs5WoQQpMEzOkx0J+cYneL5n7FsutQHTWZC6mNhqPsbm/LB/hbNBHq5R3NOpVXzFUXi0EHvAH0wPx1RC1DpVHEolpYKAo1CIk6ZnpikieF5w1d9YzcEye5v9eTz9eUBn2QZPK05lQzsAAQYmBAJsDcz7HGqKhy4LmBr9PqOkGJgqPiNtzgTiNTU1IuSBoBbtJY2x7PVIpJTBME6o5yJF/riwtvC1M0jajtr5knIxF57T9F3msjRqMjKWTQeUODZhBkgiNR5nl0xhnuCVBDqUeZKgH1SVIjSf0nHsuKb1FCny2EKHkKGPP4TG+1ybXM4Y0yzVqS2nTqqFr2Wzb2J3j3GEkix4VNOrXo0S0HyuOCO2Z+i2/wBn/ByZq1kK+UyqFdSJY8iD0EHGfGeJVBnSqMfW4V+Qa+mBynuNsVOazoy+Xp69YIAdlWSdTHTpn7oEj1Hphf4MpLU1V1VSBIRnUNpiJgzvqkWvg3JlVarUOruDnLrxTky9CsyqEKOhH3tQ+9zmIMjHuAcLLj9oaFWsytpYkwqAlQb76zgfO5wVKoyqenzzuWn0lRHO1gcV9MBFVQqjoo2EWn2Nrdzgi2VnEFTtaoalWrVLgsEZEVYUqAZLm+xYROAsjxqJLUwPTrhLAKSPLWTzJ9RO51YHpkjNVWaSAjJAuF+8dPIbgfTA3ihQlBXCtrLio57MCFT+zA+mC4XgoG11NcX4iWZ6jTLVAEabBUIMxNyWi5sMN6mvMLmIBhQAFu2tg1/aVJ22kYkc/mRERuYkmYUX/EkfQ4rvCfECtfMUgW1FxUBFwoCgNqHLeQRzGGdiVVzEqadQVIABYsBq6/5if7WKzwjT+1cEGAl4Bt2sJ5H64neJZYrnUpoWKFw2oixsJjr6tgOQxU8FrFc0qKwmo9QtOxABA2PM/lhSnCU+OaTLUFRrykaBYAX3IvaQcTtKh8QDHSNBmTylj87jFT49HpQ+oggqSTuZk79IxLZcD9ngWBYtItAssf8AbhxiUjswuFqDSQD1YnuVAC2N43+eL7hudpPSRjXCkqJBgkEWN/cYkOE8M81ngfBTJE9QNo5mcL3oFTENb+E/P8cKQCiCQtsvl6LuxqnSQxAIMR6Ym8zztGKLJGmKIVGLKF3Zr6RYbe8DtiHzLHUTtPTrv+MYfZAFEciRfUtt9QAiD+eGe0pWuXHFIFNEg6VpapG5JPf+H9cWnB8752XpVJ1FlF7WIFwYtOInNZqKwRrpCKy25A2nlub98M/BddUBoodSu2um3MDmrjkRgOb5UwImEL40yJlKm33YnmZx34bg5+qDpIqUAwm8/CfzJwd4ujyXOk+kg6vfn+mFfhSt/wARl3tL0WQ+6s0DttgtuxT+pCeIct+z1CALaFqAf1KgaB7Bmw1rvOcrBQYLKBItq8sMJ6AQDbnGN/FmSLooCliSwYgTEi3yj88aZHLkNLEaoWRzB0KLxadIP1wN0tRTfOKDQiJ1Wk/jPePzxN8GqIqBKb6tLqrvETcAgDksuPrhw+bDBgDYVtI/uMD/ANwOJ3haACvpJ1K4YyLEhqbW9wot3xGCBdQqiy9UNm6QUxOXLH0z8RjflsTc8sbZbL/tDA1C2mAeUmSdPYemNv3sA8KQktUlQRl9AU8/UxkjmLiPng/LZo0lAIm0z1ntHXFbrGy26MHdu6Jj+wUaTB1X1CwLMbd+n4Y4zZjSS1MQw1EQDcwB740MsuupTIj7p59yOnvjDiQDD4EMxcmwnrHPC5KOrkwcofj2ZJWnl1ES0MwE6RHqP8TT9SYwyy1ADQdMKsQJtTQHdm2m5v1JO5EJuLZjTTRqhAKIJANtR3I7ST7zhV/vs16iUafoQsqszbkE8h/n5c3glsLGNziKTevv3/dWWQejT4i5p+WsrBYkEs0AgD2Fz7jHz9qpGrSyxbWalQq7BQbAj0rMkIBaR1OI/PVyKz1EifMLX7GwI9gMU7ZoU+JZeoIKtBBiLODsOQ9WI1sALb+WewtdyZ7e7XWP+0rh60aysgCrUAVVHLSN/wAcT/Eamry50zonrv1+mLrx9wk5oJos9MMzE3CjYj9cfnlWSyiQIRRbb8flvhhcyMq3T3LdhhwnOMHj90LWpCQAtyfaZ/yMW3hzKFsxTGqGKf1oVbxfm0n5AYneHUddUUyBeCG/dmwI+vLFpwehpGYemA0kUqXqv9mJux7Wne2FeZIBU11YyGkAfK4Sv/aLxxhRcLUB1y5RRJHJAzddcmO2GObAy2SprTLUwiKpkhT6l5DbVtfuxxLcTP7VxOjSc0lp0zr9A9MJJCzz9zYzhv4wzrvoSAANUkDoSFiLQV64eQM/P1WBwNh1RHg5g7LWcAhMnR33BY3I22A/HFWtWX0lFBCSfVJA/wAzfEfwGu1PKNFMMUKg8lZVpj0nmYN4wfwPM+ZncySdLCnTWw9I5k3/AIuXbAcMpJQ+Vy3m5isp1LDqiAAwJ+0YE9bUx88KvG+e1+gN0cwIALtIHeNJE4oOCNqFdx6tVVlkn70D1dvlyjpiH8Y581XqyVaCFXT8MLEBeokk4hu5A4UpmoY/CWLTECTa/XFvkeI5emKhYMKqVwpZRcq4U2IN7AjERxGqKQhfie1zBC+42ww40NJqGPiqk/QaR+TH5YtIBCUtgqm49lWesrSZWppAgrpU7MQY6jAvCeIKeIKSCUuqkXIAkAj5jV88bZXPmtlgxcyQgqMd2KQIBgSCb9cTPC82adVKtiymQeXMGflOK2tygXQVY+PBNGkWMpr0wpuBtquPwxO5KhpXQsMVaSx+EmZgfIb98U3itl0IpvVZ5AFwo7dsK/K0lVgwIX5lWMn5AYE2AW+now6i6s4x7Co/CdFyWrEjQVAUn7p9umIbinG6pqvLqpnYAY/RuH5JqNIoCKgMdjH+mJzM5PJO7NUqBHJOpY2MxGCD2WI4UiMmXErB2F/wMi+NMiz3SDGiZ/dgi3Tmca8PcJJ1HfT/AAnp/kY0bMkiqS0q+oJtyE2wSTMJRtgHlLcxWAzD/eMzcekRyncn2tjfhubSlVLIGAQlipMwAfVpPMETY7d8bvw+mKqkJYi4kx3N+2ATQ012IXSjoSJvzE4O4FHJJVf4lpebTqIilmJjeADuPwvgb9kRcwpUWWNGnrG3tzxzSdm80AwGpgjrMAiPlOCfCtane8soG+/MD5+2KsJhe6bZlBct8C+qB2uZ68sKMpW0qatTcIajwdjvp73hMOY1221WJ7C+JHxCX8kqt5ZtXUiSRb5z8sRomyJNlzw3MlKDkrfXTY/NmvvzJ/HGHD58yqo+8A3zXTf2tgPgmYHkVwYj0E99RH88NOEj1GJIKsDa20+52PTni82VcSUy4bWAWo37oK/98x+WKOtQHoYWYKIB+s4nloh0qFAVJKiBBjSfi/U84xQcSq6QG5gYzuWmkS2B3Ry1taSxvzxPNVOmqjAakIcN1E2jBGZzUU9Y2i/XAuc4gjg00IlqZE/Q4jQtFYjYUF4myrVV1UvUyXdYn0/vKOov8sT/AIToxXRy0i7ywhZCk+mTLQBvAG2GVDxEaed0iwB0mLkzcEYceI+DJSIza+lVouCsx6mnb6/hi1hczy9Vk8puoxqrD4S3ckz+eKHifE3evlQxmEpBoFzYbRzjCCpTaAVAZT+7fr/LDfLEJxDLI14CE+2k46FcMt8islOrWBybd8dV+0ZyoDSqMhGkoRrnqJx+C8azrLmAiCV0rC3uZIB3vtj9rzWaRssCqwGQHSbAA/ePyx+WcI4dTqZigH+IkBeybkn3MAf1jjm0nBpJK2B5aZblM8nnFpUvNAA8pXYOIlx6QL85Y27DB/hDOk5HzqhGtqjv6rifu6EH8JiLC2Jz/aJXIc0FhdTqsCw0qCQPaf8Axw18C01byaYJKEaio9rsR2t2xIhu7qhMi+Uu8G0X/bKtWokQpZVPMDtzvH0x1TzlQUqIadbIzsDvqaobXvN4jDnxEq0cy7ooKlAhEkQBabdtWJqtnC9elpsFFvqSCfmZ+WGzI4slM7S4+7WVT4UKtTSk0zVaq5jeE0JDNuLzf2x34e4m1PMZyyFGDVDO8j7u37sfQ4W8FGmolWDoFMx21K7/AJaMDZbMkftwF2FKbctSaR23BPW+DEgqubhWHBn/AOEQmmW1B6jITpETqVm6Lt+WPz+gS5kgBmYvBsBJsI7Wtio8R5jystSpl2+AIBGmQCBe8mCI6ScSj6nRNI0ltTAsbAKRBPtzwhVjXQZSPP5Oo7RpJqBoPcneP87YecRKvXam0imbE8gQOvKTP1GOeIIWprUpMQ1jYbr0HMEfzwso0S1WoWsC8+2i9udzAw8yEmCqejVFLLVkEAimGBiY1Np+VouBN8SVapCKATEACRB/eJPvItyw0zlXW2Yj90KB/VZB/PAtfh1RKS1mQhLIpO07z9fyxGCAkNyVR+J6zLSoRA+xRwq7yxAsekTbGeRQGidLNr1EnUbSKZMhj0uO+FnEaxNOgpkxQQSOh1deYmfpgjJVoplR8IkGRABA08+cfpiPbEBWt1Dywsmyt+F5lXpBtV2jTFrxiT4rwwtWcosrqsQvSx59cUnAgyU1UKN7k8h/phA9U6mmp95tgSNzgU7EwkdBAlTVH+hfsZHbDNz6m9l/XHsewzvi99kKXwhc+HDOib+oi97XtjDhxkCb/wCmPY9hHcqN4TPh4uP+Wv5HAHgL4m/q/wDyx7HsQfC5Hoq3Nn0NhB4ostv30/MY9j2K2ZCsOUh4GPTX/qUv/LFBw9R+zk85N+fPHsexbUz9kBn32TDJj0D/AJWHWY/oD/U/THsexU5M34fqkSn7P5DEt4eP/E/2X/LH3HsWcFX18INz/wDUf+un54/WeMCSFNxDWNxseWPY9g6jAWYYX5H4VY+Y4kxIt/aw/wCJ/wDrmPPyal/k+PuPY0Vcj5FKfj+y/Tcx/wCgy560qc97YjvBqA8XcQLUrW7nHsexl5PvlOFj4spg50yAdtxP3XwT4TMVcrFvs0Fv6uPY9g/5fvuoMp741pj9lqmB/SxtyjbH5594H/7bf+Jx8x7EbyqqnCrntk0j90//AMzifyv9Lm+60Z7+pt8fcewaWPr/AAgcH5I/x8fSp56Ev/awmY+lxyGXt2vj2PYHCfr8lhwU/YL/AMw/kp/PAGQ/p6p/jUf/ALFx9x7Df6kvRFZe7v3LT/8AkGLj/aUoHDKQAgaxtj2PYPIUH9SieM/FR/5Kfrj7RP2Td0Un3kifeLY9j2Gq/wAJGKh4a5/ZRc8vyxjwtvsx7t/5HHsewjcKzlf/2Q=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7" name="AutoShape 42" descr="data:image/jpeg;base64,/9j/4AAQSkZJRgABAQAAAQABAAD/2wCEAAkGBxQTEhUUExQVFhUXFxwbFxgXGSAYHhggHCAgHh4dHB8YHCggHh0nHB0bITEiJSkrLi4uGiEzODMsNygtLiwBCgoKDg0OGxAQGzQkHyY0LzQsLCwsLCwsLC8vMCwsLCwsLCwsLCwsLCwsLCwsLCw0LCwsLCw0LCwsLCwsLCwsLP/AABEIALIBGwMBIgACEQEDEQH/xAAbAAADAQEBAQEAAAAAAAAAAAAEBQYDAgABB//EAEcQAAIBAgQEBAMFBAcHAwUBAAECEQMhAAQSMQVBUWEGEyJxMoGRI0KhscEUUmLRM3KCkuHw8QcVJHODorI0Q8IlY5Ojsxb/xAAaAQACAwEBAAAAAAAAAAAAAAABAgADBAUG/8QANREAAQMDAwIEBAUCBwAAAAAAAQACEQMhMQQSQVFhEyKh8DJxgZEFFLHB0ULhI0NSYnKC8f/aAAwDAQACEQMRAD8AwXhb9BgrLcN9QsIF7j+WGGZpGo1NRqAYFlNpIuLDoRf5Y6877VaazqIkkx6bE8jvzx136yQb9gvP09C1rhZc5DKaQCszvBJg++C1osoAmfVB9oJ/O30xtTQqfVBgEkg239Ije4P1BwPmaLedSYEaQrh5MbxEDrY3J/wzVHS7cOP5W1jA0QiACOmOalRhphZlgN9hzJt0nHWaaFcoNRUWH7xiYtjesmm/S/0vh3OsQiAh8xT1qVIaDExzAIMWPPGqv8R1AjUARb0kiwPO9z88CcU4qlKVEl4i1gsixJP1thFkM47VEFMuzO06pDABAVluUXYT/DjFXrtFQBtz27Lp6f8AC6r6e90NBxPPf5d1U1VDKwkiREr8Q9v888fQ4kbX2787Y+19UMqx5gQHURCmd7AkgWNsfG8pdIII9LEGLAJAMn2jF4qAOMrnFq8piFJLNBMwLCecbdPljTABVvLJVftaiE6tUaRICietx88ZZLiGv7OoWRogtpIn07ix9XM8sVs1LW2dz7ieq0N0lSox1Rlw3PX5x0TQ49GOctqdSRDQSGAB3EyN98EjJPoVzABAtsfbGpr2m4KybT0QwNwOs8un+uO4x8R7tqXSA2kGRDbfzA+R6YIFJZA0mb35D3wQ8G4R2lBVMyBtvgds31w7pVBplaVLVEkETBiwtytvgr9oQECpSpxsCF+duvPBFQdEppuPKlWknG9Kn13xXsKRj0SeQCmfywurcJUhiJUkWLDY+3PA8cHIR8AjmUp098eqzGHzcEAPpaB3x8fgjcmB97YHitTeE5SlakCdx7YGZeQMewnFHmeBEuqEpqaSBeSF35cpGOW8MMNv0/ni5tdnVZ30KhNgp9Xjcn5LbHSuN5I9hh5T8PuLkMPx/AYyrZABtMkEtpAYAaib4PisS+DUCBSsh5n546FInV6pUxEHpv8Aphp/uNuZI/syMZv4SdoOsLaSBKm42MYrL6ZIvCs2VQPhlAZekpc/FZV3Y9T3wfSpqAAZnCz/APyTiq8OT8MetpmCT+GCTl8xSW6ayGJW87yBffY4LtseUoMc4fE2PVHNl17jGXk9sZUuJMFU1FKyLyLA87nv1x9o8SDagRpggDVzsDI+sYSThXeWJWxy452xmaY7468z54+asNdCy5KdBjM0x3x2zY+TiKKW4bnDTzFMuajU6bEaC08gk3i63g9DzwBlM6UqDUTCgksLkyYUTznSw+Zx9eiDmfLJ1HUpLLcSEVSRO0gn64+ZjLVPLTRff02WygmSW3kH8sedFSCJWyE0znFSG2IAQKYvqKmSw/tSvyx7/eGpaRZgAXKmAWmVhbc/VIPvhJQGhUJsWpho6S0C30xvlpVVMapEqRc6qZLD6+oe5GGNZ17obQm1HiZZVD7u0aYmAZB26SPphknEkei1yGaV/CLdbDCDOnTmCBceRKjoVja3MLjXh1cBlgBtMlVYbkgk/jIv1GGGpcDPZDYFvXo08xTZ61mJJEMQXAaSpkbAbRyBxrwhUpFIQqxMFjeARML/AAibzzjA2bokAFTqUkGl10lZiB3HLtjHzpbSDdQXWDa4WVuZ787DFYqku3K41qmzZuMYjt0TSrxkgMxAVdOkqd53Bn2O3vjXNZ9kq6QAwhVg9SBI+h+oGEn7MGE/EoYFtRN1+G3eZGBaGYL12BYElgFubaZg35kxPtgjUPMyVdqm6bazwcxf0/v2VRWkIabEFwIiZnRL73tMDH2txGmX10zJqUiZudhNhO8mLb4FzlfQcu83J8wkj4pa3P8AcGMHAWvVQWBAF7elmmVM8pAjlbBNZ2zb793WUNuSPYTTPZxBR0XC1KZE0yYDH0ssi4IvfthtwesyOaVSoKiQppuxlzqFlYLbkwDQPhg4ka1U+WtjAkVEmAC53FjE2+nfHa59llQ1xpkidSkSdzEyNXscWfmXTuKLTtaW9fTuP0VFn1pV1Q2DU3LK22kyVkRN9JMfLHNLO1q2v9mprHw+Y8lR/VBAk73Nuxwq4Yv7TVg/0enREbQQbWjYL7TGL3LwAAoAUbAYLKzgOkq+jpw/zFR1PwOahLZuu9Rjvew9gIA54Jy3g80Dqy2ar0v4Z1IfdWtircjGb4he7MraKLIiEHQ1oZqNqlpYgctMAKJ9F7m5x0xpy/qfU3qgnb0wPl6cY5yoRyxL56u6NVNMmPJYrquFJKwtr3LH69sWNrwJKxanT7Ltwq2tmlA1eYQB+8ewP647PE/LB1tO8Ty5chsCRiATPvoWCSzVWSTyjTLbbDScb0s4zksS5ADWO877d9XLoME6sRhZIMqzGfCKNPr9OlDGpiJHMcpM/THWT4nVNdlcRSCyGgbzEdb79oxJjiBRVhYbU+rosydE9QSJiwjtjunxkowQzAI5CWVBc+5Fj7Yh1DJCg3K7GeBIgrpiTvPKI5dcC5fOgaS7IW21fDJC+ogcpg26A4nctxnUzalCg0UFrhTLDr0IPywmqcS8xalOowAklZB2Uza9gQN+QnDOr0+FYwS4bjAm5V4c1OuG1hiqqARAB3jvBJJPbpj7meJBiFU7ydSkfdMED5zftj8e4rmqoJjUzVHUCNpFwLWmSN/3TizGcqUadFAQxRBqgajswNzymBPudsVN1Qm4WqvpmspNe18zxH7z1thUFKtL1TLE6gBLfwD+ePubqOQoDAAH1SJkRETNvfEY3GiSWDLdywMH06gtMTEXAJMd8aZ7jpPpVhGj7wIubdfY/XGvx6ZmCudfonniXh4qUo8xKaCSxeYG2kwN/USd4AwHwjgzUitNqyVFKalXSA24gi/wxPzwpzPFxVKpUg09ZAW4DBVE6o3Cw3O5OCP97E1Q7kBoKMJIChiTqDciotGKvEZ4m8Zx/P0V/i1PC8I/DlPmywVGdJcAGy3JjkO/LAXB6prU9cibArEFGHxAz327YUcZ4rQak9If0YgCCRJM7czyPfVjrgfHFp0lpszkLTUAkydRPwyb2kCdrYv/ADA3XKo2iIhOM2s+hoH3jaRpBEzNhO1++PU6oYAxv84PMSLGDbCDi/GC1M0wwBc6TE2iQxf+GCLDocOMjmQtNAEAAUAeoDlvBvff54g1TN1zCXYVN8NT7alp3ajUQn+JYjmASVRYnrO+BM7n/Nu3/ttMD7yxpIkW+E/4Y24fnNIQqJAqIYjqu/O0BhbqcD0ljNGCJFZ4B3MCRII2Mb88cNt1qK340kP5h0+WHRH2BE3kAWHX5bY7zeXegKTQS1BabELJglmJ23JJXHzNMK7sGjQylWEQGbRqEkXmWIkbDHNXiIrZ6mqlqY0HcQ0rMbbkRInecWBBH8QKpWp1CpdvN09Qy35c5J3xtxOh5S/Z/Bp9RgzqpPa8bFG6XjHs8zIogAP5YaTyMcyRM6ZM9u2BspVU5fyixNPSg7yoIkgnmNLfLFYMIojhLw/3SoDNTO8KwA6zBJnlv2nANVlFOmT6mB1RFhK8o2+EGLfFgmi4y6ElZ0UaKG24CmY2B2HWe+2EdWdNRSWnzBf+FVEWt92TiAXUJCc5WCh0+kRqI5QSGtG2/wDnbANNV0v5dMeYrOdc3JCoIv01GPywTw6oB5ikqxSktxsAGWw69/c4JUJA0rEhBUtcuB6vmdIk/wA8SYQCF8VUWFddQlBSUTykAyD3tte0e2GNVFdhVImKa6e5Majtc/Llify9f9oy1ZVkeXWlZF9DEGJneS3LmMOtQNIqSbLIHQSdUnnB1KPfa2C5aHVw6k1gERP1mPW32hdVvLQN6i2pVZ5vPpA25STGFmYroKYqAXKesz95GglZ5wZnHXFKrulSpbUtNaj2iF1THvLG/QWxrkU00PMqApEFBoLQI30WuLRq5wb2xIgLMblPvDChVNjIvfeWOr6xGK+lVUC9p/PfEjwLLGnWqBtUAqQWGkksAdu19pw+ztB9QKgN0kwB1J3PyA+mLicLradv+HCLbjVLVp9R/iC+n6m2O6+cVF1Gy9eQwgznBq9R1NTMPpETTphaad7Qzmdrtg7i1LXQejy0kQOU/rhiTKtaxLW4/UrS1GgWTm5IAPsNzic49xGaQdbAtpde4k/rPyOHlPg9J6CKF0soFwWFwImVaYtMHbAHEODU6FFmapUdVIdrAm0iB1sxF8MIhUV6T3MsliAaWJb0j4TFmLKPVYTyA76sM6VSFGkgli5HbT+rCInoMKOIMdFQs2nS6iB0YH09bBF/HrjSpT0pr1nSq6Wv2khb7mQJjljKTdZ30qDaQId5ufRE0qsJRQ7rDmOYJJ59WCiO2CaxPmaSAQWDAbMFYDVHMXCRPfCikNdR3BNkUaRYTLFoPS8wOcYc53OBDVeBppoiEx95rcyJAVj2ucRU1fDts+qBpVJpsAoEgOxLbFjpUdIADH6HpjanWarU8sj+kMAtcEC8t0IDRgng3DBVYPXUGmxBVWPxALAkT8MAWiT7YYZnOo2YpKFRAshQLR92BA9rdBhrQrdPp943HC4zmXytJkVXJddmaCoIUqJAX7sk++PvG8/RVdCEybSTAaCbFRusk2xLeLKbprgN8JvNoO4Ee5x8qUr0i5gGkp1HqQLntE9fngwDdaqjabWkRjC2raftBJDTcAWvpggRYWGBquXYQRp0yUF/vKdmnmZB/wBMHZVMs0irmRemZ+wMgk+mCT6jYbAwBuMGZXK0AhU1K1Qn1fCg0kG7AazEWud53wFzneYyBCUZRV1BWgwIRus2YjpYvjFvWXLHSC+uReFtp+vITv8APBBFMACiKjEFQdYEqLkkx0Bv+uPs0xTBRROo7XmNg3KdvrhsJCVxmo8s0gAtpIiCoAspO8xud5PbC+kpDNMAoUPMxMTPbbBjvuAJYDSbzqaGJNj1j6YFFFGLDUbkKZtIB/MwB7TiAxlQrV5dA5mTML1HKezGfqcYZjPVixKsCvKUj9cE55vtFYgANTRli4knSLDuBjHK5dgoEKYtNr998EYuoQieKkeWqiFlE6kyRETAmGMADq2M9ARNSqCRoIY73YrcW1bC99z3jriKA5enBYlqSlZBW6O15PccrRHtgfJ8PdqbVFRnT4uoSHlh7epgQORnrhAFEx8NsGqLAOouWE3saW3e4B+eF2VEZnLmxItMjkxXcmb2vzvjPg2bIq0zYFHVWG8C6E37T9BguopNWkJuld1YGZE6WnlNj2/mcFBOuI5tdWmbArzklWBQmZmxABmNj7lZkmVZEoPVpdY30oIKyehII788L8hnSyGow3gxvN2cTz+IEfPHynmCa5LqGDO5iJA1IkmJ2iRe18IWkEqbpT2u/n0qmklKqqI1GxKEvoJ2+H+Lry2R5rOKhtHoFzG5MAlvcCALwB9TeGsXplTCFmUn/qAq0SDYgfjhRxOgq5h0FwCwljE6ZtEe3LthmtQcVU8Oy6U6tY83Y06VokBfOaCeUEX79Yx3UpoPTqKsgJsY+IyDPMXg++Fdfiyf8FUaVKKGNuV0c85sCOZsOcYK870uxkupKaTsQFMnaZGpYk/ritwKK54Ei0T5IZHk6sw9wPUICp7St+drjYaUKPm+kTNQUUjoCWdzsYEAthTwZgarMsFGJDiTdjEqQLxBkdiOmHPhvMKFc+otSZiLEydBUEypj7xjDHKgKW8O4gjGpGohQNINw6hpCsIHpG9+f4a8Iz9arUJOlgU1EzAQoSWN+sgC83HIYRcKJmpI3UFb9wrD+6x+cYbcJqEa9DC6pAEgLMkCBOr4RJ/iw7gAEoJX6Q5iguiSoUMCSTFwAL32mfYdcFU8yCBPTEjlePDL0mpZhKnl+lQwhipINiAxuImfl0w/yTh0UzIgGRht0GV3qNVtQI16hZwqSqASzDduijtfCXjH7XTVjTZGL2RUTTHO5LmT8h8sMsxlajsPLcIIuSuvsABIEbmeuBOIZVwIbMZlj/BpUR/dt7ziwEFPzZS3AK2ZpVEFdiEIYNqAgCCR8J3Dc+hOCeP5wgNT3JB+dp/PGT8K11gzvX0K03eZj3BMT7YW+Ls6pqVWQ+kDSp7xE/U4BN7Kt7ixjgUKuam8lS12NiYG4tynp0F8DJmAAVAuXMz1v+WkYGBgX3At2n59D06Y6ZZHKZ0tAtJBN+14Pe2EhcIppwLiGkMtS334PMmwF42mb4puGZZXoB6y6g7TTpuZ1kHSCwPIm9/yxGcByasWq1jpoU4Lnq19NNQAZZrWjacPR4g8/MUamo6TV06IjTBEfXoNr4RwurGAEgFVuboJSrUy1QGozxtAUEGFG9pM3O8bQMKuOZRqdZKx0hVZSR21CSe8Y+eJw0lgpOm5PIaYNu9hgjxkBUpn1ELpmR/Ft+f4YluF2Q0UwQFh42pyrgREQT72AxM8czQalQKmCadP4T8Pa3O22GPiPiOvLUjPxJq2+9pgkRvfrify2W1UgSfhIAHM9hHab8hOC1UVX7ZKY5VWFNtPxQgIAn4iTbvGmTexwLwfLecXpnYaF1SQTA9RtzJgfTGmRqO9GtUC21KQeZiNgN7oPrbDbw/w39nNUZlWRiGYKt29bekWkTCGfftgk5XMkudKXUs0NGYcEiozAVB1bSNQE99PsSe4xzWcLQOgidS7WnaYjlEnvfAeWyspUD7pmCw03BJYsZ7QxHK8Yz4ounSLEBGNjMG6Dbp6rc5GByoEz4Plg6uZYaagiBHpaVJ335/XGb0vKEWbVrY9CF1W/wAf4sNeBZZ6mWaup0uzFSoN9+XI2bf+WFefopTRYGggXEi83O3XvuPngcwjxK046NKoxALeWBI2JHw+99t9t8DVM5WBhGhRYD1crcsfMpV1Ul1mSlOm2qIkrqj5kEddxgj/AHc/QjtG31M4Yxyi4FKVzHmUUAgFXalI3hwYkTEyYnnAw88BcRWPI1EK4Db6dLX+RBAjE3larZfzVNtPrh1kemx3HqEGN7FuWGORpiHFOzjUBEyulvTfczBI359YwDaUoNlccbyuUSi9ZEUOzEahvIMAW3jEVksx/wAQ5DD1NqAjcAQJi24G2KqkVzSprAU+ZDKBp9RmHPLp88T3iLhXkUaVdGg+kNN5cG5BmwIRTHc4gi4QcDlL+G0XCBSR906DEgi9xvsYInmMdJUMMpFna0Dcixbryjlvj2UcCqupiIU6CTMgsIVj10rv0WMYV6x1eXqISmQxGxYx8Rk9yI+fPAJJPv30UiwVnmcp9hQYUyheiKeobkmwdgL23xNeIKS0sxUJB0VVDpp2Cv8AFPYOIt1XDrgOc1ZNwS6eS7Sx9WtWmAP3QCfoMCeICrUqMx6XZdX8LiRy5Pf3xMFQ3Clag1JTWZ0KVXuCA/01FsURqeeisRcAFlUXIOiYm0wABhAMqQUmAytTUgEypAIaTzkwJw2ylN0ahoIIqUwTIE/CDb2I5csF4tZKLLbhjMa1Wkq3JUDZRIIK6Y6ifl8sF1uHVKAqo/xlXIiNOncTPc/iMBUKhFanUpggvUDMxMg6YAAjkAAJw34zmtVeoXMKw07xCwxO/dV/LnivN0VKGpod1STuB1i0fMx+GGPAl01/LJnTVRSQLH16R2/e+oxP1G01JuAQHP49Plhpk/RWRSwLNULGJAHTlaI1cvbFxFoSjKI4rxHz/TqkF3J5hjqcKbmdOm+KDwjxJlyqsbqphucTcT2M/hGIkQETQNpVp5Rp2/vx13xUeAMx9s1Fo0VaAAHdS36H8MQiy06R+2sO9lWp4ppKIDD+WNMz4qy+kkup/tC2O6fBUVWsIj6SJ5fT5Y/OuO8NBrHRTmN4Ez7xgsIiy64BJRfHPEwZitIkidxf6YUOrAozGAZtE7dT85jHwZCol3puo5SpA/EY0ztUMEpKNTA+8zYL35H5DD5CSpRNQFo5598IWo5ImTcyPp/jy6YKVdTELYFJLGYEi5PYafnMYzq5I3ht2JAIntI7dsaVspVUpTVCx/8AcYRFrhTygbkm08/SMIFzq2h1FK7m26i/17fWFjnM2XVEpg+WrAKgF2Zt2bq7R8gABgrJZV6XluwJqBtvuodUkmPia0QLA2km2DeFcP0UK1U6mCNAYAqarkf0dKbqoBu+5uBGA8mtRqyopBfmRGkkSAigbIhIiLSemJKzhsEbp/f3K/Q+M1pQjsSR/wDE9ybRhDXz85ZEOtxTPluRYejYapk+nTcDD/juWKUzb1Eeo9+Z698IP2YUcpDRqdy57TCj8B+OKgu0+6T18uf2egnSnz7kxij8H5ZZdjDeUxgxNyNIYdLT9cS3FOIangGwAH05D64reFIaORUn4qrapNtOoQoN77W9+1icLHWcIU/4RoMKlZohKR0BSCwLA9rSASf7WDhWOmrmZKl9QpifiCzIE7Qwub2t3xp4glKTklftmGgkmXYhRqIG4soBP+ONeMM1DLmkAlNVVVjdmb4mFrQSQSeZxMmVjiLJBRX0ukSSgMkj3M/gZwurBJkiVJ3PIM2/vH59sbZVoWpVBksukAG0D1H6emMF+FckuaasXNkpMIgwsltLSByKm354lxlNUDXGWJ14dIagyGRpqEQpOoi+m0E3Yb4yzGSYhiyrEaVBIBJnZecC4JPKcfeF0iil0UElQQSNMEMdO9ibMRytjHjvEftRTUGCupSbDTETBHqlgWEfywuUEPTdBClfXB0qJtJLAgMCpgGJJ5WE4FzSuHaXUGT8LEj6sCT9cKMxWP7RsdRhxA0zIIsv1wRnQ6OV0FiIkzMkgE/OcPtvdRu6oYaCfkJ/RNuOU10SQzMQxcspC6S1pBEG0Gcbf7P8rGYq172RYJPxMwVgB2ChyT1OGHEsolDyabgeU9JVdpga5OkahcKSQOlsZ0kNDJr/AEYdmkzfSxgKE3khJvsJnCvJAQAuhKfEHbMGooGmozh7aRZpU3Mb7De+H/EMqtbJMummdCwIO0CQYPMscfnz5gqgNyQxIBPMMTsOk29sX3hrPGrSZCAVZFqKGPquL+4H64JCVp4K/PpZnpKLQAs39LXt9Bq+YwTVUGsWZjo0ySBuZuAf7UfhywdXoGnUcg3ZpdZESFIEfMKb99sC5mipTlZSQ/JdRmIiSQbQIvgTdDAhFeFc0/nOFAQVqQHqMikR8K7wZbUI354I8ZugokBtY1XYAgSsSw6LaPeOmEa5zVUUJZUdTpY2MmCTHOYE/kAMWPHKTuGVnphdKABOTbgE7EG8/LBwRKgMgqJzBCtqYsCZkgTJFpPXfFDSqhTQAIeKS6W/eKlli530tHa++FHFKQaiuokMrGQJF9j+I2nl2wJ5YeiSKhRqYMbm4ljsNz2GDkKEXhVPgyqXes6iEpJA1D0sahiJ7Lf5+2FXEKmpHZYM1VpEvJEXWLEHdmPyw74A4p5avsVNYxuYAUN/eDEmOkYmUpEUBOxbWRtI1Kw3O5g/ngMuVHWbCCpLrBKyNKxe1i0AX6mCfbGuVYqarSbZZiARGmRFuXMjbG1CsSaagCaiUywDWEGCAN4t+W+OlRnpvosHpaBNrmoSe9tEfPDoU6b6jtjBJOFgQIYi2oCpztqNLl7gj5YK8MZtqBy7aTaoVab6VBkn2MkfLHWRy2lPLJ16Rp1bG7B9IudiOvOMFqsAAWUAADlb9OWITaF3dJ+BVi4OqGOwuf49Sv0rMVGBIQBtSBo9yRP4DC6tRpUVDVnVbyQbkn2Fzify2ZqnK1PtH1LKqdRBCqFYCQdrkfPE6acmWJJP1+pxWw5C3aXSlzntJ+FxH7/uqLinHnzLijlwQGOmTuZ/IY5yGRSjXqu4B8rUEMTLaTEewBPuRg/wDTpqa1QmHpKItYTNyetowHxLO6y7OT6pPpF5aFgf2I323wtUmLcpNTqhRrfl2i1h9yPvaUn4flzdzYgQCdl7947XJ9sH5Cj5rikk6bTyLe/T25XN8B1qxaBEKLKo5fzPfBVOr5VI39TfMaTz+drcxp6nFhK2aio+m2T8bj5R07nrtF+k/dF8d4lOlEjSg00wthfdvc7TyUd8A+F015hdIsD6mFpCnVH9XWB7n5nC5W11Ap2keYZ2Wbj3I3OGmUznlZglIWmGsosNo+USfqcDAhZnUySKQbNiZN8fvPr/ANpreIZsF0RzGowCZIB5W94xE+MM8xqELAUzYEHYkTbacVOTz/mPUqXARbPuATO432GJDP5P9pr1GDU1AoeZCg7aoM9D6hviNC4tSoXVA1qW8HoCtmKdMn43UE+9z+AOP03iFAVKpDKVRVlzMgrJACgGxK2nocR3hnh+jN0yRsW0g8yFgfiTiz47m6dKi6oQrGBMWJPpVR1gD9TiSJWeqDN0r4lVqV61KmvlImo6r30KCTFuQHe89MI+KcSNamWCgUzW3mWJWT9FEfM4p8wyLT8xClqBVALfHAO9wCT+OIriWWWgtMlHmX1k3WbLpSBf94kczgi6qcg6dJ/JCgaRpnpZmUX7kAD5HFZ4HyyotRhIDl4JtKoCt4uJLMfkMJOJZpFpUqKgFmCs5G4AgrM89vqBhlk+MpR1IFOhKRltRJLEyRtzJNhew6YV5JFkGwCtcsKdM0qFNWYLqhYIJiXBDFrASRHtzOA+OrGmpUaI+z0kbKoZUEidy08vyOAPDuYNV5UHzAVgAxA5xeIIBxx4gypY1WQeUrMupWOlXIJuNXpkflggea5UmyzoIGekQPgkD7u8sfiMnYGTvJwfUquSSlIVFmAwkAxaw6Db5YTZCtFRUEAlNOoxBPw6um3qnscd1s5Un7MlUFlGvYCw54Yi6sbWLDupmPYn1VxxbKpVyQBeEFNCF5kjkxPInkMKeJO1bh6elfMWCSDeFJEW5xAgYIbN6sjTOj1GkBa0xYCwsOc4QUaxOV0fFpmAvwggmWJ/LCuyq5S2rm/MaDyaWJtIgkR09X54qfDmeFTQxUB2BSALGRMXuDz6WxN8Sy6JQUiCzqCW6gxfsMcZLNkUWdPS6OrgkzEf64kSJCQWKdeJuEslRgw9DQUaZ9QMiT1O1+uE+YbTTKsYMkSwuJA5c4ifYYpM/wAW/aRTpFb1aZcEMN1mR3MiLYlaNSmyKsg+kFUMA2sBEAgXg/pOIJgJngcLDhxPmMNgUITVtPqYX+Q+mK/g9QGgyUUpeiq4ILfEeRhvhjeNumI5cwRUAMKYIJX7tiIAIsJtGGXh/Naa9YhFZKjJIcRGpQQZ9jh3CQlBgrfirsB5irqBOl0FwSxBkkbTyI2MYUpnkZDUQERpLwOsw3tEYocrlT5jKNIBBUxtO4aCdoFiOmF2WyKGaaIEpgCSTP8ARnSwncg6ufKMAERdQtOVQ5ZyuVWmhvoJgCS2ttrWAiAW9hzxK59xASwUsDJNwdIBYxyubdsUXH2PkIEJE6XGk6Y07D03ibgm31xM1FaopqsF1ESw2EWmI9z0wrOqY4hPeAZWg2ZpUg5qCkSWZdnlWaZa8ajYdBjjNURSZkAsn5C/8sC+EaiispAOk1YAB3tH64beIqZ8wSQZ9JgRAHI94xMGF6D8Kig9v+9v6Ex6IKisAdRc+5/xxpyxyx/E/ljuMFeppiyZ8DE03WIGr81A/TCPYCNzYdu+HnBJOoD+H8Zwr8ktVYKCTqKqBzv+pxWPiK5el8utrs/4n0uq3whkAMpWbWv2npbVfSFN27m8xjnhtWmuYqVNwvwgiSZgAx1uTg2nQWhlGXy9RPp1LH2pMEH+rMi/7uFeRU/bu0hoC+lbzzAEW2jt8sB94XmdZWFXVOe02vH2gKarmWc2A1nVyj7xEcjB+UzyxhmKzOZ5m/t39+g5fXHbsXaoT8IfpEkqDBP3us/oBjk+nTPxMJ/x/l9emLD1XdoF1V293xYHYcdbnPbPDV3laIDJT5M0uewuZ7W+p7XY57htRaK1mUjU7AjmAIgnsSSJ9sKRVC+Y5+5TA/vn+Sn64v8AxDVZcslmJ0LLGOklSJvYYF5lHU6r8kQRe8H6Djte3y5ukPDToy1WqRpZpAYS2oWABUbmSb44p5UvU0a1XXTVWkaTUCwZIFh+6BbcnljJs8BSo0nJQOPiE6wkk8viGxHfG1XOQxr0j51L06vLa5NwRqNiRPwrad+uCATdee1NQfmXOGJ9Ez4BR1VqlUj4DpUATv8AEfcKfxxxXovm6rAgijT3IEtb4QCdiT0HPG3En8rLtpBDQZvCAsJMmRMGFjbHHAcyGyb1n16q9UsyJaywsKdwIAk4nMhUvfuKEy7l8pTP2RI06lfs1hJ5RAwn8RFw9O4ESEVRCrqNwP3jBMtbbDXhWc86lU0rSgNpAJtOkWH8Kk/hgXjrU2oIYU1HeeV/4QTytgA3VWQpFq7Q8sSykCTG7CCJ57DHzOVzLhtYJqANzIsTPeJB+eC6SLVqqLBi1KSbSQQItvc4ZeL8sGzqmD61DHUI2tqAHKFB64cIEJj4Fo6KILKgMsdQN7bSB3DfXCXxpQ0VYjWrN6TJ3tMXMDf2vij8P1iBSUFaYCkrI7wNR/sknCDxmA9VZaRB1QICQZKrb1CALjvhWXdJT2AEpXWYoV0zp0karHexB6wv548c0gsEQxzMYouEUhW4e1JQvmKzNDDZucHpFsTKZ1EGkqSRzk4Myg+JnhO8vxAnI01dt/RbcAHaBzjC9M0x1o1xfSoEGDtMYwyDUzRcANJqnVA+EcsC1qjeZbYgQegn87YYiZVYNgqviGSR8kr0vi8nRBG53uDtBGJzLVlBrgXRUBH96fwnFDwTiQ8lk1CQ9lIvpb9JnCOjT8s1g0WS+kbkEC3uItgDlR3Cz1McvRandqdRgDN4YTG9jKn64FyFJQwcFpUNBiVjWG+IfeAi2OctmtAqIotIPXSVsOV7N+Awxo0gsEn0OpOnfY7z1+L6YYmAgLlZ1Msy1S0qQaw0qDJioSeXICPrgnyftakEwUp9j6VgmPkpxpw2oRmUI9RZ0ncEABlkA8yV27HBPHIasuygjcfEDJA589QO2wwpTECE2y0aDVJWX0rMTYDcc9z+OBuJUPKptoULpViBM2ZwTJ+hwRlyRlEAA5oDtsxE9uuB67CvSsLOukSN+5+eEJujwp/MccKeUGS/kBiFOkAkljAg30ifngmhVSquqmBDUzIIiSXE/OE25yMfPEq0P2p2doIUFaYhQYBA9RtFzK22GGfhTKBilRgkIrSFXSBDWUDoDH074YxEhEdCtf8AdKZbKqW9NWVJv6heYWLTzJwb4jW6mYuDpi9wbscEZ4KwqaikkBTfUR1+e1sZcTYtSBiFgbm7EAgBetxiskkgros1IaaZP9J9LYSIbx2/P/TGmFfCM81UuSI+ExMxaCP+38Thni17S0wV7PS1W1aQe3Bn9YTvgWUby6lUbBgPpc/gRjNvsi9Q/G0imf3Afiqe9yo7ycPeDsE4ezCmxktN/iJMW6CBHviZrrVrMCEb1GJiwjl7DFPJJXn/ABC/X1bw2IJ7CP1j+yqnzdL9noEo5AC6aM6QzILE2+Gee3PC7I8R+zq6JZ2qH0oLmR8QJ2WPoB3OBeLcTjIrpqyJamNIsdPpILzYabkgXwNkKiplYBr/AAkCLTeN9gf3hvtgk2Xn6xBqOLcSUqURdtix0ICYaF+I7T/WO8Rthdn6x8xCee+COJP60JDTIIIIYMCoiADAEAnbmcDPRWo6BmKXMSBfn+8MWugR/BXodFq2eASQQQehPQ5Aj5yZP2AIqsNQTsKhG/UL+U4u+IZb/h6IZSkIupmMqvpI9U2J2seuPz74quvkacfIER+E4/Q+Iqr0aenzGH2Mo4swn7xO3Q/LC8JPxTzUmTy43+f/AKsOK+Hf2ivQRlARVFNjq+EIJOxtNv7wwtyXDwlY01BOXosXVlNn03UEddZJ7iMUXG+LNRSqqqglQQSZ+KRIH5DthDRqsgr1i1Utp1wCADEaQDHpOqRHMe2JPlXDddotj1XXjGowy99IJLBVb1FrSSRMKATte4GOfFCPluHrTps0U6aIWBidZOqY322HWTgzJ8PqLmKCOab6ULMXW5JgNB5wX/PAXF6JzuaWk5PkKxc6DYaRpIaBdidI3tOI2yrISLwfSIpsGCmnUlpYaVGk6RB7/phLxHNjzmUoCigSsyBpIuvYmZF7Niy8UZ8rVyuWCFKaAWgRpEAyOR1CJPXvhF4z8PeRWD0yxWrDGVg0zFxI5WmPfDNyT1SEdEv8PZrysxRYsBDS0qWB1ArBEdSL8iO2KzO8PXMZ6mjak1U/UxbV6QTAXpz9yx6YgkqgsCdtR/hkTIJGw5Y/ReC5tHrahTAK0Y1TNtUg/IzPPfEdZRputFopScDUoFNXJ1QC63An5kme+JTxVnfNYED0ggKo5KNgLWkz9cMPEoJzYUFCgSJtJ18++xvgKvwYsYWugk6gdO2m4mG/HthBY3KZ5RXg4salZAQqoACpEFiu9+u5PvgninhxqtVqiqAGggTHIcsKPDYZSPK1VACZUEQV5zI6d8U75ggkanWOWmY6XnpibtrioBIgr834JV9d/haSYtcGAew/ww3zlF3aWp+pVkARZZgHpPPE5UqrTqL6ZWSLctV/p2xbZE/+4J0miPiBYmdo7Ri2pa6raEly9Z1qjTpbzF0kTAMTt0N8Uue4brRjpAXQwINiZjl7ziTSsorI5Usoqe0ze3eBj9EqkRsYNgu3154R/CZvK/PshRQPp1avM1DcdJ2HdP8AuxxmlP7OYJ9OpVjowDyeYMFvrjvjqrSzVNtOmL26C5GBQW8rMoZlKgIvNpZZ/LFgEiUpN0zyB15zKmCR5pmDtCGoL/8AVwbxkSysY9BUj+0/P5DbCDKVSRRYBtQqUiADf1U2Tc96Y98MM7mGZK0xqVTA6Rogn5ucRw8ygwq7P0ZyqqoN1PbeZv8AjgDgVYPTAiyORcxEGx/z1wfxeqUy7aTdKe3eJj8MTfhzOCKZWwqMbbwCGIv7oPqcVBstKYmIS7xxSDVlMgApJmwO/Ppff3xbcPoijlBqAHp1VJMQDJ+e/wA8IuJ5EVs1l0KyGkveCEXcgA2WYAw08S1gyldLXgaiYWARAA5k3+hwZkAKyjT3vA6rHgleQ6wNU6ySPrbDOiTVTTT06gQAz3C6jyHXCDgVcrVABA1iCTy9sUOUzKrU0CpJI0yANxeR+OK3i63fiLNtbsQojhuXajXq03mQBB/eAZhPz/TDYvjrieUZatRips5UNEyIDb9ixHuMF8DQAGu0+m1MRu3Nu4WQB1Yjpi553Hcu9o9XS0+kndMfvePVVHB1H7AoCs5WoQQpMEzOkx0J+cYneL5n7FsutQHTWZC6mNhqPsbm/LB/hbNBHq5R3NOpVXzFUXi0EHvAH0wPx1RC1DpVHEolpYKAo1CIk6ZnpikieF5w1d9YzcEye5v9eTz9eUBn2QZPK05lQzsAAQYmBAJsDcz7HGqKhy4LmBr9PqOkGJgqPiNtzgTiNTU1IuSBoBbtJY2x7PVIpJTBME6o5yJF/riwtvC1M0jajtr5knIxF57T9F3msjRqMjKWTQeUODZhBkgiNR5nl0xhnuCVBDqUeZKgH1SVIjSf0nHsuKb1FCny2EKHkKGPP4TG+1ybXM4Y0yzVqS2nTqqFr2Wzb2J3j3GEkix4VNOrXo0S0HyuOCO2Z+i2/wBn/ByZq1kK+UyqFdSJY8iD0EHGfGeJVBnSqMfW4V+Qa+mBynuNsVOazoy+Xp69YIAdlWSdTHTpn7oEj1Hphf4MpLU1V1VSBIRnUNpiJgzvqkWvg3JlVarUOruDnLrxTky9CsyqEKOhH3tQ+9zmIMjHuAcLLj9oaFWsytpYkwqAlQb76zgfO5wVKoyqenzzuWn0lRHO1gcV9MBFVQqjoo2EWn2Nrdzgi2VnEFTtaoalWrVLgsEZEVYUqAZLm+xYROAsjxqJLUwPTrhLAKSPLWTzJ9RO51YHpkjNVWaSAjJAuF+8dPIbgfTA3ihQlBXCtrLio57MCFT+zA+mC4XgoG11NcX4iWZ6jTLVAEabBUIMxNyWi5sMN6mvMLmIBhQAFu2tg1/aVJ22kYkc/mRERuYkmYUX/EkfQ4rvCfECtfMUgW1FxUBFwoCgNqHLeQRzGGdiVVzEqadQVIABYsBq6/5if7WKzwjT+1cEGAl4Bt2sJ5H64neJZYrnUpoWKFw2oixsJjr6tgOQxU8FrFc0qKwmo9QtOxABA2PM/lhSnCU+OaTLUFRrykaBYAX3IvaQcTtKh8QDHSNBmTylj87jFT49HpQ+oggqSTuZk79IxLZcD9ngWBYtItAssf8AbhxiUjswuFqDSQD1YnuVAC2N43+eL7hudpPSRjXCkqJBgkEWN/cYkOE8M81ngfBTJE9QNo5mcL3oFTENb+E/P8cKQCiCQtsvl6LuxqnSQxAIMR6Ym8zztGKLJGmKIVGLKF3Zr6RYbe8DtiHzLHUTtPTrv+MYfZAFEciRfUtt9QAiD+eGe0pWuXHFIFNEg6VpapG5JPf+H9cWnB8752XpVJ1FlF7WIFwYtOInNZqKwRrpCKy25A2nlub98M/BddUBoodSu2um3MDmrjkRgOb5UwImEL40yJlKm33YnmZx34bg5+qDpIqUAwm8/CfzJwd4ujyXOk+kg6vfn+mFfhSt/wARl3tL0WQ+6s0DttgtuxT+pCeIct+z1CALaFqAf1KgaB7Bmw1rvOcrBQYLKBItq8sMJ6AQDbnGN/FmSLooCliSwYgTEi3yj88aZHLkNLEaoWRzB0KLxadIP1wN0tRTfOKDQiJ1Wk/jPePzxN8GqIqBKb6tLqrvETcAgDksuPrhw+bDBgDYVtI/uMD/ANwOJ3haACvpJ1K4YyLEhqbW9wot3xGCBdQqiy9UNm6QUxOXLH0z8RjflsTc8sbZbL/tDA1C2mAeUmSdPYemNv3sA8KQktUlQRl9AU8/UxkjmLiPng/LZo0lAIm0z1ntHXFbrGy26MHdu6Jj+wUaTB1X1CwLMbd+n4Y4zZjSS1MQw1EQDcwB740MsuupTIj7p59yOnvjDiQDD4EMxcmwnrHPC5KOrkwcofj2ZJWnl1ES0MwE6RHqP8TT9SYwyy1ADQdMKsQJtTQHdm2m5v1JO5EJuLZjTTRqhAKIJANtR3I7ST7zhV/vs16iUafoQsqszbkE8h/n5c3glsLGNziKTevv3/dWWQejT4i5p+WsrBYkEs0AgD2Fz7jHz9qpGrSyxbWalQq7BQbAj0rMkIBaR1OI/PVyKz1EifMLX7GwI9gMU7ZoU+JZeoIKtBBiLODsOQ9WI1sALb+WewtdyZ7e7XWP+0rh60aysgCrUAVVHLSN/wAcT/Eamry50zonrv1+mLrx9wk5oJos9MMzE3CjYj9cfnlWSyiQIRRbb8flvhhcyMq3T3LdhhwnOMHj90LWpCQAtyfaZ/yMW3hzKFsxTGqGKf1oVbxfm0n5AYneHUddUUyBeCG/dmwI+vLFpwehpGYemA0kUqXqv9mJux7Wne2FeZIBU11YyGkAfK4Sv/aLxxhRcLUB1y5RRJHJAzddcmO2GObAy2SprTLUwiKpkhT6l5DbVtfuxxLcTP7VxOjSc0lp0zr9A9MJJCzz9zYzhv4wzrvoSAANUkDoSFiLQV64eQM/P1WBwNh1RHg5g7LWcAhMnR33BY3I22A/HFWtWX0lFBCSfVJA/wAzfEfwGu1PKNFMMUKg8lZVpj0nmYN4wfwPM+ZncySdLCnTWw9I5k3/AIuXbAcMpJQ+Vy3m5isp1LDqiAAwJ+0YE9bUx88KvG+e1+gN0cwIALtIHeNJE4oOCNqFdx6tVVlkn70D1dvlyjpiH8Y581XqyVaCFXT8MLEBeokk4hu5A4UpmoY/CWLTECTa/XFvkeI5emKhYMKqVwpZRcq4U2IN7AjERxGqKQhfie1zBC+42ww40NJqGPiqk/QaR+TH5YtIBCUtgqm49lWesrSZWppAgrpU7MQY6jAvCeIKeIKSCUuqkXIAkAj5jV88bZXPmtlgxcyQgqMd2KQIBgSCb9cTPC82adVKtiymQeXMGflOK2tygXQVY+PBNGkWMpr0wpuBtquPwxO5KhpXQsMVaSx+EmZgfIb98U3itl0IpvVZ5AFwo7dsK/K0lVgwIX5lWMn5AYE2AW+now6i6s4x7Co/CdFyWrEjQVAUn7p9umIbinG6pqvLqpnYAY/RuH5JqNIoCKgMdjH+mJzM5PJO7NUqBHJOpY2MxGCD2WI4UiMmXErB2F/wMi+NMiz3SDGiZ/dgi3Tmca8PcJJ1HfT/AAnp/kY0bMkiqS0q+oJtyE2wSTMJRtgHlLcxWAzD/eMzcekRyncn2tjfhubSlVLIGAQlipMwAfVpPMETY7d8bvw+mKqkJYi4kx3N+2ATQ012IXSjoSJvzE4O4FHJJVf4lpebTqIilmJjeADuPwvgb9kRcwpUWWNGnrG3tzxzSdm80AwGpgjrMAiPlOCfCtane8soG+/MD5+2KsJhe6bZlBct8C+qB2uZ68sKMpW0qatTcIajwdjvp73hMOY1221WJ7C+JHxCX8kqt5ZtXUiSRb5z8sRomyJNlzw3MlKDkrfXTY/NmvvzJ/HGHD58yqo+8A3zXTf2tgPgmYHkVwYj0E99RH88NOEj1GJIKsDa20+52PTni82VcSUy4bWAWo37oK/98x+WKOtQHoYWYKIB+s4nloh0qFAVJKiBBjSfi/U84xQcSq6QG5gYzuWmkS2B3Ry1taSxvzxPNVOmqjAakIcN1E2jBGZzUU9Y2i/XAuc4gjg00IlqZE/Q4jQtFYjYUF4myrVV1UvUyXdYn0/vKOov8sT/AIToxXRy0i7ywhZCk+mTLQBvAG2GVDxEaed0iwB0mLkzcEYceI+DJSIza+lVouCsx6mnb6/hi1hczy9Vk8puoxqrD4S3ckz+eKHifE3evlQxmEpBoFzYbRzjCCpTaAVAZT+7fr/LDfLEJxDLI14CE+2k46FcMt8islOrWBybd8dV+0ZyoDSqMhGkoRrnqJx+C8azrLmAiCV0rC3uZIB3vtj9rzWaRssCqwGQHSbAA/ePyx+WcI4dTqZigH+IkBeybkn3MAf1jjm0nBpJK2B5aZblM8nnFpUvNAA8pXYOIlx6QL85Y27DB/hDOk5HzqhGtqjv6rifu6EH8JiLC2Jz/aJXIc0FhdTqsCw0qCQPaf8Axw18C01byaYJKEaio9rsR2t2xIhu7qhMi+Uu8G0X/bKtWokQpZVPMDtzvH0x1TzlQUqIadbIzsDvqaobXvN4jDnxEq0cy7ooKlAhEkQBabdtWJqtnC9elpsFFvqSCfmZ+WGzI4slM7S4+7WVT4UKtTSk0zVaq5jeE0JDNuLzf2x34e4m1PMZyyFGDVDO8j7u37sfQ4W8FGmolWDoFMx21K7/AJaMDZbMkftwF2FKbctSaR23BPW+DEgqubhWHBn/AOEQmmW1B6jITpETqVm6Lt+WPz+gS5kgBmYvBsBJsI7Wtio8R5jystSpl2+AIBGmQCBe8mCI6ScSj6nRNI0ltTAsbAKRBPtzwhVjXQZSPP5Oo7RpJqBoPcneP87YecRKvXam0imbE8gQOvKTP1GOeIIWprUpMQ1jYbr0HMEfzwso0S1WoWsC8+2i9udzAw8yEmCqejVFLLVkEAimGBiY1Np+VouBN8SVapCKATEACRB/eJPvItyw0zlXW2Yj90KB/VZB/PAtfh1RKS1mQhLIpO07z9fyxGCAkNyVR+J6zLSoRA+xRwq7yxAsekTbGeRQGidLNr1EnUbSKZMhj0uO+FnEaxNOgpkxQQSOh1deYmfpgjJVoplR8IkGRABA08+cfpiPbEBWt1Dywsmyt+F5lXpBtV2jTFrxiT4rwwtWcosrqsQvSx59cUnAgyU1UKN7k8h/phA9U6mmp95tgSNzgU7EwkdBAlTVH+hfsZHbDNz6m9l/XHsewzvi99kKXwhc+HDOib+oi97XtjDhxkCb/wCmPY9hHcqN4TPh4uP+Wv5HAHgL4m/q/wDyx7HsQfC5Hoq3Nn0NhB4ostv30/MY9j2K2ZCsOUh4GPTX/qUv/LFBw9R+zk85N+fPHsexbUz9kBn32TDJj0D/AJWHWY/oD/U/THsexU5M34fqkSn7P5DEt4eP/E/2X/LH3HsWcFX18INz/wDUf+un54/WeMCSFNxDWNxseWPY9g6jAWYYX5H4VY+Y4kxIt/aw/wCJ/wDrmPPyal/k+PuPY0Vcj5FKfj+y/Tcx/wCgy560qc97YjvBqA8XcQLUrW7nHsexl5PvlOFj4spg50yAdtxP3XwT4TMVcrFvs0Fv6uPY9g/5fvuoMp741pj9lqmB/SxtyjbH5594H/7bf+Jx8x7EbyqqnCrntk0j90//AMzifyv9Lm+60Z7+pt8fcewaWPr/AAgcH5I/x8fSp56Ev/awmY+lxyGXt2vj2PYHCfr8lhwU/YL/AMw/kp/PAGQ/p6p/jUf/ALFx9x7Df6kvRFZe7v3LT/8AkGLj/aUoHDKQAgaxtj2PYPIUH9SieM/FR/5Kfrj7RP2Td0Un3kifeLY9j2Gq/wAJGKh4a5/ZRc8vyxjwtvsx7t/5HHsewjcKzlf/2Q=="/>
          <p:cNvSpPr>
            <a:spLocks noChangeAspect="1" noChangeArrowheads="1"/>
          </p:cNvSpPr>
          <p:nvPr/>
        </p:nvSpPr>
        <p:spPr bwMode="auto">
          <a:xfrm>
            <a:off x="2619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8" name="AutoShape 44" descr="data:image/jpeg;base64,/9j/4AAQSkZJRgABAQAAAQABAAD/2wCEAAkGBxQTEhUUExQVFhUXFxwbFxgXGSAYHhggHCAgHh4dHB8YHCggHh0nHB0bITEiJSkrLi4uGiEzODMsNygtLiwBCgoKDg0OGxAQGzQkHyY0LzQsLCwsLCwsLC8vMCwsLCwsLCwsLCwsLCwsLCwsLCw0LCwsLCw0LCwsLCwsLCwsLP/AABEIALIBGwMBIgACEQEDEQH/xAAbAAADAQEBAQEAAAAAAAAAAAAEBQYDAgABB//EAEcQAAIBAgQEBAMFBAcHAwUBAAECEQMhAAQSMQVBUWEGEyJxMoGRI0KhscEUUmLRM3KCkuHw8QcVJHODorI0Q8IlY5Ojsxb/xAAaAQACAwEBAAAAAAAAAAAAAAABAgADBAUG/8QANREAAQMDAwIEBAUCBwAAAAAAAQACEQMhMQQSQVFhEyKh8DJxgZEFFLHB0ULhI0NSYnKC8f/aAAwDAQACEQMRAD8AwXhb9BgrLcN9QsIF7j+WGGZpGo1NRqAYFlNpIuLDoRf5Y6877VaazqIkkx6bE8jvzx136yQb9gvP09C1rhZc5DKaQCszvBJg++C1osoAmfVB9oJ/O30xtTQqfVBgEkg239Ije4P1BwPmaLedSYEaQrh5MbxEDrY3J/wzVHS7cOP5W1jA0QiACOmOalRhphZlgN9hzJt0nHWaaFcoNRUWH7xiYtjesmm/S/0vh3OsQiAh8xT1qVIaDExzAIMWPPGqv8R1AjUARb0kiwPO9z88CcU4qlKVEl4i1gsixJP1thFkM47VEFMuzO06pDABAVluUXYT/DjFXrtFQBtz27Lp6f8AC6r6e90NBxPPf5d1U1VDKwkiREr8Q9v888fQ4kbX2787Y+19UMqx5gQHURCmd7AkgWNsfG8pdIII9LEGLAJAMn2jF4qAOMrnFq8piFJLNBMwLCecbdPljTABVvLJVftaiE6tUaRICietx88ZZLiGv7OoWRogtpIn07ix9XM8sVs1LW2dz7ieq0N0lSox1Rlw3PX5x0TQ49GOctqdSRDQSGAB3EyN98EjJPoVzABAtsfbGpr2m4KybT0QwNwOs8un+uO4x8R7tqXSA2kGRDbfzA+R6YIFJZA0mb35D3wQ8G4R2lBVMyBtvgds31w7pVBplaVLVEkETBiwtytvgr9oQECpSpxsCF+duvPBFQdEppuPKlWknG9Kn13xXsKRj0SeQCmfywurcJUhiJUkWLDY+3PA8cHIR8AjmUp098eqzGHzcEAPpaB3x8fgjcmB97YHitTeE5SlakCdx7YGZeQMewnFHmeBEuqEpqaSBeSF35cpGOW8MMNv0/ni5tdnVZ30KhNgp9Xjcn5LbHSuN5I9hh5T8PuLkMPx/AYyrZABtMkEtpAYAaib4PisS+DUCBSsh5n546FInV6pUxEHpv8Aphp/uNuZI/syMZv4SdoOsLaSBKm42MYrL6ZIvCs2VQPhlAZekpc/FZV3Y9T3wfSpqAAZnCz/APyTiq8OT8MetpmCT+GCTl8xSW6ayGJW87yBffY4LtseUoMc4fE2PVHNl17jGXk9sZUuJMFU1FKyLyLA87nv1x9o8SDagRpggDVzsDI+sYSThXeWJWxy452xmaY7468z54+asNdCy5KdBjM0x3x2zY+TiKKW4bnDTzFMuajU6bEaC08gk3i63g9DzwBlM6UqDUTCgksLkyYUTznSw+Zx9eiDmfLJ1HUpLLcSEVSRO0gn64+ZjLVPLTRff02WygmSW3kH8sedFSCJWyE0znFSG2IAQKYvqKmSw/tSvyx7/eGpaRZgAXKmAWmVhbc/VIPvhJQGhUJsWpho6S0C30xvlpVVMapEqRc6qZLD6+oe5GGNZ17obQm1HiZZVD7u0aYmAZB26SPphknEkei1yGaV/CLdbDCDOnTmCBceRKjoVja3MLjXh1cBlgBtMlVYbkgk/jIv1GGGpcDPZDYFvXo08xTZ61mJJEMQXAaSpkbAbRyBxrwhUpFIQqxMFjeARML/AAibzzjA2bokAFTqUkGl10lZiB3HLtjHzpbSDdQXWDa4WVuZ787DFYqku3K41qmzZuMYjt0TSrxkgMxAVdOkqd53Bn2O3vjXNZ9kq6QAwhVg9SBI+h+oGEn7MGE/EoYFtRN1+G3eZGBaGYL12BYElgFubaZg35kxPtgjUPMyVdqm6bazwcxf0/v2VRWkIabEFwIiZnRL73tMDH2txGmX10zJqUiZudhNhO8mLb4FzlfQcu83J8wkj4pa3P8AcGMHAWvVQWBAF7elmmVM8pAjlbBNZ2zb793WUNuSPYTTPZxBR0XC1KZE0yYDH0ssi4IvfthtwesyOaVSoKiQppuxlzqFlYLbkwDQPhg4ka1U+WtjAkVEmAC53FjE2+nfHa59llQ1xpkidSkSdzEyNXscWfmXTuKLTtaW9fTuP0VFn1pV1Q2DU3LK22kyVkRN9JMfLHNLO1q2v9mprHw+Y8lR/VBAk73Nuxwq4Yv7TVg/0enREbQQbWjYL7TGL3LwAAoAUbAYLKzgOkq+jpw/zFR1PwOahLZuu9Rjvew9gIA54Jy3g80Dqy2ar0v4Z1IfdWtircjGb4he7MraKLIiEHQ1oZqNqlpYgctMAKJ9F7m5x0xpy/qfU3qgnb0wPl6cY5yoRyxL56u6NVNMmPJYrquFJKwtr3LH69sWNrwJKxanT7Ltwq2tmlA1eYQB+8ewP647PE/LB1tO8Ty5chsCRiATPvoWCSzVWSTyjTLbbDScb0s4zksS5ADWO877d9XLoME6sRhZIMqzGfCKNPr9OlDGpiJHMcpM/THWT4nVNdlcRSCyGgbzEdb79oxJjiBRVhYbU+rosydE9QSJiwjtjunxkowQzAI5CWVBc+5Fj7Yh1DJCg3K7GeBIgrpiTvPKI5dcC5fOgaS7IW21fDJC+ogcpg26A4nctxnUzalCg0UFrhTLDr0IPywmqcS8xalOowAklZB2Uza9gQN+QnDOr0+FYwS4bjAm5V4c1OuG1hiqqARAB3jvBJJPbpj7meJBiFU7ydSkfdMED5zftj8e4rmqoJjUzVHUCNpFwLWmSN/3TizGcqUadFAQxRBqgajswNzymBPudsVN1Qm4WqvpmspNe18zxH7z1thUFKtL1TLE6gBLfwD+ePubqOQoDAAH1SJkRETNvfEY3GiSWDLdywMH06gtMTEXAJMd8aZ7jpPpVhGj7wIubdfY/XGvx6ZmCudfonniXh4qUo8xKaCSxeYG2kwN/USd4AwHwjgzUitNqyVFKalXSA24gi/wxPzwpzPFxVKpUg09ZAW4DBVE6o3Cw3O5OCP97E1Q7kBoKMJIChiTqDciotGKvEZ4m8Zx/P0V/i1PC8I/DlPmywVGdJcAGy3JjkO/LAXB6prU9cibArEFGHxAz327YUcZ4rQak9If0YgCCRJM7czyPfVjrgfHFp0lpszkLTUAkydRPwyb2kCdrYv/ADA3XKo2iIhOM2s+hoH3jaRpBEzNhO1++PU6oYAxv84PMSLGDbCDi/GC1M0wwBc6TE2iQxf+GCLDocOMjmQtNAEAAUAeoDlvBvff54g1TN1zCXYVN8NT7alp3ajUQn+JYjmASVRYnrO+BM7n/Nu3/ttMD7yxpIkW+E/4Y24fnNIQqJAqIYjqu/O0BhbqcD0ljNGCJFZ4B3MCRII2Mb88cNt1qK340kP5h0+WHRH2BE3kAWHX5bY7zeXegKTQS1BabELJglmJ23JJXHzNMK7sGjQylWEQGbRqEkXmWIkbDHNXiIrZ6mqlqY0HcQ0rMbbkRInecWBBH8QKpWp1CpdvN09Qy35c5J3xtxOh5S/Z/Bp9RgzqpPa8bFG6XjHs8zIogAP5YaTyMcyRM6ZM9u2BspVU5fyixNPSg7yoIkgnmNLfLFYMIojhLw/3SoDNTO8KwA6zBJnlv2nANVlFOmT6mB1RFhK8o2+EGLfFgmi4y6ElZ0UaKG24CmY2B2HWe+2EdWdNRSWnzBf+FVEWt92TiAXUJCc5WCh0+kRqI5QSGtG2/wDnbANNV0v5dMeYrOdc3JCoIv01GPywTw6oB5ikqxSktxsAGWw69/c4JUJA0rEhBUtcuB6vmdIk/wA8SYQCF8VUWFddQlBSUTykAyD3tte0e2GNVFdhVImKa6e5Majtc/Llify9f9oy1ZVkeXWlZF9DEGJneS3LmMOtQNIqSbLIHQSdUnnB1KPfa2C5aHVw6k1gERP1mPW32hdVvLQN6i2pVZ5vPpA25STGFmYroKYqAXKesz95GglZ5wZnHXFKrulSpbUtNaj2iF1THvLG/QWxrkU00PMqApEFBoLQI30WuLRq5wb2xIgLMblPvDChVNjIvfeWOr6xGK+lVUC9p/PfEjwLLGnWqBtUAqQWGkksAdu19pw+ztB9QKgN0kwB1J3PyA+mLicLradv+HCLbjVLVp9R/iC+n6m2O6+cVF1Gy9eQwgznBq9R1NTMPpETTphaad7Qzmdrtg7i1LXQejy0kQOU/rhiTKtaxLW4/UrS1GgWTm5IAPsNzic49xGaQdbAtpde4k/rPyOHlPg9J6CKF0soFwWFwImVaYtMHbAHEODU6FFmapUdVIdrAm0iB1sxF8MIhUV6T3MsliAaWJb0j4TFmLKPVYTyA76sM6VSFGkgli5HbT+rCInoMKOIMdFQs2nS6iB0YH09bBF/HrjSpT0pr1nSq6Wv2khb7mQJjljKTdZ30qDaQId5ufRE0qsJRQ7rDmOYJJ59WCiO2CaxPmaSAQWDAbMFYDVHMXCRPfCikNdR3BNkUaRYTLFoPS8wOcYc53OBDVeBppoiEx95rcyJAVj2ucRU1fDts+qBpVJpsAoEgOxLbFjpUdIADH6HpjanWarU8sj+kMAtcEC8t0IDRgng3DBVYPXUGmxBVWPxALAkT8MAWiT7YYZnOo2YpKFRAshQLR92BA9rdBhrQrdPp943HC4zmXytJkVXJddmaCoIUqJAX7sk++PvG8/RVdCEybSTAaCbFRusk2xLeLKbprgN8JvNoO4Ee5x8qUr0i5gGkp1HqQLntE9fngwDdaqjabWkRjC2raftBJDTcAWvpggRYWGBquXYQRp0yUF/vKdmnmZB/wBMHZVMs0irmRemZ+wMgk+mCT6jYbAwBuMGZXK0AhU1K1Qn1fCg0kG7AazEWud53wFzneYyBCUZRV1BWgwIRus2YjpYvjFvWXLHSC+uReFtp+vITv8APBBFMACiKjEFQdYEqLkkx0Bv+uPs0xTBRROo7XmNg3KdvrhsJCVxmo8s0gAtpIiCoAspO8xud5PbC+kpDNMAoUPMxMTPbbBjvuAJYDSbzqaGJNj1j6YFFFGLDUbkKZtIB/MwB7TiAxlQrV5dA5mTML1HKezGfqcYZjPVixKsCvKUj9cE55vtFYgANTRli4knSLDuBjHK5dgoEKYtNr998EYuoQieKkeWqiFlE6kyRETAmGMADq2M9ARNSqCRoIY73YrcW1bC99z3jriKA5enBYlqSlZBW6O15PccrRHtgfJ8PdqbVFRnT4uoSHlh7epgQORnrhAFEx8NsGqLAOouWE3saW3e4B+eF2VEZnLmxItMjkxXcmb2vzvjPg2bIq0zYFHVWG8C6E37T9BguopNWkJuld1YGZE6WnlNj2/mcFBOuI5tdWmbArzklWBQmZmxABmNj7lZkmVZEoPVpdY30oIKyehII788L8hnSyGow3gxvN2cTz+IEfPHynmCa5LqGDO5iJA1IkmJ2iRe18IWkEqbpT2u/n0qmklKqqI1GxKEvoJ2+H+Lry2R5rOKhtHoFzG5MAlvcCALwB9TeGsXplTCFmUn/qAq0SDYgfjhRxOgq5h0FwCwljE6ZtEe3LthmtQcVU8Oy6U6tY83Y06VokBfOaCeUEX79Yx3UpoPTqKsgJsY+IyDPMXg++Fdfiyf8FUaVKKGNuV0c85sCOZsOcYK870uxkupKaTsQFMnaZGpYk/ritwKK54Ei0T5IZHk6sw9wPUICp7St+drjYaUKPm+kTNQUUjoCWdzsYEAthTwZgarMsFGJDiTdjEqQLxBkdiOmHPhvMKFc+otSZiLEydBUEypj7xjDHKgKW8O4gjGpGohQNINw6hpCsIHpG9+f4a8Iz9arUJOlgU1EzAQoSWN+sgC83HIYRcKJmpI3UFb9wrD+6x+cYbcJqEa9DC6pAEgLMkCBOr4RJ/iw7gAEoJX6Q5iguiSoUMCSTFwAL32mfYdcFU8yCBPTEjlePDL0mpZhKnl+lQwhipINiAxuImfl0w/yTh0UzIgGRht0GV3qNVtQI16hZwqSqASzDduijtfCXjH7XTVjTZGL2RUTTHO5LmT8h8sMsxlajsPLcIIuSuvsABIEbmeuBOIZVwIbMZlj/BpUR/dt7ziwEFPzZS3AK2ZpVEFdiEIYNqAgCCR8J3Dc+hOCeP5wgNT3JB+dp/PGT8K11gzvX0K03eZj3BMT7YW+Ls6pqVWQ+kDSp7xE/U4BN7Kt7ixjgUKuam8lS12NiYG4tynp0F8DJmAAVAuXMz1v+WkYGBgX3At2n59D06Y6ZZHKZ0tAtJBN+14Pe2EhcIppwLiGkMtS334PMmwF42mb4puGZZXoB6y6g7TTpuZ1kHSCwPIm9/yxGcByasWq1jpoU4Lnq19NNQAZZrWjacPR4g8/MUamo6TV06IjTBEfXoNr4RwurGAEgFVuboJSrUy1QGozxtAUEGFG9pM3O8bQMKuOZRqdZKx0hVZSR21CSe8Y+eJw0lgpOm5PIaYNu9hgjxkBUpn1ELpmR/Ft+f4YluF2Q0UwQFh42pyrgREQT72AxM8czQalQKmCadP4T8Pa3O22GPiPiOvLUjPxJq2+9pgkRvfrify2W1UgSfhIAHM9hHab8hOC1UVX7ZKY5VWFNtPxQgIAn4iTbvGmTexwLwfLecXpnYaF1SQTA9RtzJgfTGmRqO9GtUC21KQeZiNgN7oPrbDbw/w39nNUZlWRiGYKt29bekWkTCGfftgk5XMkudKXUs0NGYcEiozAVB1bSNQE99PsSe4xzWcLQOgidS7WnaYjlEnvfAeWyspUD7pmCw03BJYsZ7QxHK8Yz4ounSLEBGNjMG6Dbp6rc5GByoEz4Plg6uZYaagiBHpaVJ335/XGb0vKEWbVrY9CF1W/wAf4sNeBZZ6mWaup0uzFSoN9+XI2bf+WFefopTRYGggXEi83O3XvuPngcwjxK046NKoxALeWBI2JHw+99t9t8DVM5WBhGhRYD1crcsfMpV1Ul1mSlOm2qIkrqj5kEddxgj/AHc/QjtG31M4Yxyi4FKVzHmUUAgFXalI3hwYkTEyYnnAw88BcRWPI1EK4Db6dLX+RBAjE3larZfzVNtPrh1kemx3HqEGN7FuWGORpiHFOzjUBEyulvTfczBI359YwDaUoNlccbyuUSi9ZEUOzEahvIMAW3jEVksx/wAQ5DD1NqAjcAQJi24G2KqkVzSprAU+ZDKBp9RmHPLp88T3iLhXkUaVdGg+kNN5cG5BmwIRTHc4gi4QcDlL+G0XCBSR906DEgi9xvsYInmMdJUMMpFna0Dcixbryjlvj2UcCqupiIU6CTMgsIVj10rv0WMYV6x1eXqISmQxGxYx8Rk9yI+fPAJJPv30UiwVnmcp9hQYUyheiKeobkmwdgL23xNeIKS0sxUJB0VVDpp2Cv8AFPYOIt1XDrgOc1ZNwS6eS7Sx9WtWmAP3QCfoMCeICrUqMx6XZdX8LiRy5Pf3xMFQ3Clag1JTWZ0KVXuCA/01FsURqeeisRcAFlUXIOiYm0wABhAMqQUmAytTUgEypAIaTzkwJw2ylN0ahoIIqUwTIE/CDb2I5csF4tZKLLbhjMa1Wkq3JUDZRIIK6Y6ifl8sF1uHVKAqo/xlXIiNOncTPc/iMBUKhFanUpggvUDMxMg6YAAjkAAJw34zmtVeoXMKw07xCwxO/dV/LnivN0VKGpod1STuB1i0fMx+GGPAl01/LJnTVRSQLH16R2/e+oxP1G01JuAQHP49Plhpk/RWRSwLNULGJAHTlaI1cvbFxFoSjKI4rxHz/TqkF3J5hjqcKbmdOm+KDwjxJlyqsbqphucTcT2M/hGIkQETQNpVp5Rp2/vx13xUeAMx9s1Fo0VaAAHdS36H8MQiy06R+2sO9lWp4ppKIDD+WNMz4qy+kkup/tC2O6fBUVWsIj6SJ5fT5Y/OuO8NBrHRTmN4Ez7xgsIiy64BJRfHPEwZitIkidxf6YUOrAozGAZtE7dT85jHwZCol3puo5SpA/EY0ztUMEpKNTA+8zYL35H5DD5CSpRNQFo5598IWo5ImTcyPp/jy6YKVdTELYFJLGYEi5PYafnMYzq5I3ht2JAIntI7dsaVspVUpTVCx/8AcYRFrhTygbkm08/SMIFzq2h1FK7m26i/17fWFjnM2XVEpg+WrAKgF2Zt2bq7R8gABgrJZV6XluwJqBtvuodUkmPia0QLA2km2DeFcP0UK1U6mCNAYAqarkf0dKbqoBu+5uBGA8mtRqyopBfmRGkkSAigbIhIiLSemJKzhsEbp/f3K/Q+M1pQjsSR/wDE9ybRhDXz85ZEOtxTPluRYejYapk+nTcDD/juWKUzb1Eeo9+Z698IP2YUcpDRqdy57TCj8B+OKgu0+6T18uf2egnSnz7kxij8H5ZZdjDeUxgxNyNIYdLT9cS3FOIangGwAH05D64reFIaORUn4qrapNtOoQoN77W9+1icLHWcIU/4RoMKlZohKR0BSCwLA9rSASf7WDhWOmrmZKl9QpifiCzIE7Qwub2t3xp4glKTklftmGgkmXYhRqIG4soBP+ONeMM1DLmkAlNVVVjdmb4mFrQSQSeZxMmVjiLJBRX0ukSSgMkj3M/gZwurBJkiVJ3PIM2/vH59sbZVoWpVBksukAG0D1H6emMF+FckuaasXNkpMIgwsltLSByKm354lxlNUDXGWJ14dIagyGRpqEQpOoi+m0E3Yb4yzGSYhiyrEaVBIBJnZecC4JPKcfeF0iil0UElQQSNMEMdO9ibMRytjHjvEftRTUGCupSbDTETBHqlgWEfywuUEPTdBClfXB0qJtJLAgMCpgGJJ5WE4FzSuHaXUGT8LEj6sCT9cKMxWP7RsdRhxA0zIIsv1wRnQ6OV0FiIkzMkgE/OcPtvdRu6oYaCfkJ/RNuOU10SQzMQxcspC6S1pBEG0Gcbf7P8rGYq172RYJPxMwVgB2ChyT1OGHEsolDyabgeU9JVdpga5OkahcKSQOlsZ0kNDJr/AEYdmkzfSxgKE3khJvsJnCvJAQAuhKfEHbMGooGmozh7aRZpU3Mb7De+H/EMqtbJMummdCwIO0CQYPMscfnz5gqgNyQxIBPMMTsOk29sX3hrPGrSZCAVZFqKGPquL+4H64JCVp4K/PpZnpKLQAs39LXt9Bq+YwTVUGsWZjo0ySBuZuAf7UfhywdXoGnUcg3ZpdZESFIEfMKb99sC5mipTlZSQ/JdRmIiSQbQIvgTdDAhFeFc0/nOFAQVqQHqMikR8K7wZbUI354I8ZugokBtY1XYAgSsSw6LaPeOmEa5zVUUJZUdTpY2MmCTHOYE/kAMWPHKTuGVnphdKABOTbgE7EG8/LBwRKgMgqJzBCtqYsCZkgTJFpPXfFDSqhTQAIeKS6W/eKlli530tHa++FHFKQaiuokMrGQJF9j+I2nl2wJ5YeiSKhRqYMbm4ljsNz2GDkKEXhVPgyqXes6iEpJA1D0sahiJ7Lf5+2FXEKmpHZYM1VpEvJEXWLEHdmPyw74A4p5avsVNYxuYAUN/eDEmOkYmUpEUBOxbWRtI1Kw3O5g/ngMuVHWbCCpLrBKyNKxe1i0AX6mCfbGuVYqarSbZZiARGmRFuXMjbG1CsSaagCaiUywDWEGCAN4t+W+OlRnpvosHpaBNrmoSe9tEfPDoU6b6jtjBJOFgQIYi2oCpztqNLl7gj5YK8MZtqBy7aTaoVab6VBkn2MkfLHWRy2lPLJ16Rp1bG7B9IudiOvOMFqsAAWUAADlb9OWITaF3dJ+BVi4OqGOwuf49Sv0rMVGBIQBtSBo9yRP4DC6tRpUVDVnVbyQbkn2Fzify2ZqnK1PtH1LKqdRBCqFYCQdrkfPE6acmWJJP1+pxWw5C3aXSlzntJ+FxH7/uqLinHnzLijlwQGOmTuZ/IY5yGRSjXqu4B8rUEMTLaTEewBPuRg/wDTpqa1QmHpKItYTNyetowHxLO6y7OT6pPpF5aFgf2I323wtUmLcpNTqhRrfl2i1h9yPvaUn4flzdzYgQCdl7947XJ9sH5Cj5rikk6bTyLe/T25XN8B1qxaBEKLKo5fzPfBVOr5VI39TfMaTz+drcxp6nFhK2aio+m2T8bj5R07nrtF+k/dF8d4lOlEjSg00wthfdvc7TyUd8A+F015hdIsD6mFpCnVH9XWB7n5nC5W11Ap2keYZ2Wbj3I3OGmUznlZglIWmGsosNo+USfqcDAhZnUySKQbNiZN8fvPr/ANpreIZsF0RzGowCZIB5W94xE+MM8xqELAUzYEHYkTbacVOTz/mPUqXARbPuATO432GJDP5P9pr1GDU1AoeZCg7aoM9D6hviNC4tSoXVA1qW8HoCtmKdMn43UE+9z+AOP03iFAVKpDKVRVlzMgrJACgGxK2nocR3hnh+jN0yRsW0g8yFgfiTiz47m6dKi6oQrGBMWJPpVR1gD9TiSJWeqDN0r4lVqV61KmvlImo6r30KCTFuQHe89MI+KcSNamWCgUzW3mWJWT9FEfM4p8wyLT8xClqBVALfHAO9wCT+OIriWWWgtMlHmX1k3WbLpSBf94kczgi6qcg6dJ/JCgaRpnpZmUX7kAD5HFZ4HyyotRhIDl4JtKoCt4uJLMfkMJOJZpFpUqKgFmCs5G4AgrM89vqBhlk+MpR1IFOhKRltRJLEyRtzJNhew6YV5JFkGwCtcsKdM0qFNWYLqhYIJiXBDFrASRHtzOA+OrGmpUaI+z0kbKoZUEidy08vyOAPDuYNV5UHzAVgAxA5xeIIBxx4gypY1WQeUrMupWOlXIJuNXpkflggea5UmyzoIGekQPgkD7u8sfiMnYGTvJwfUquSSlIVFmAwkAxaw6Db5YTZCtFRUEAlNOoxBPw6um3qnscd1s5Un7MlUFlGvYCw54Yi6sbWLDupmPYn1VxxbKpVyQBeEFNCF5kjkxPInkMKeJO1bh6elfMWCSDeFJEW5xAgYIbN6sjTOj1GkBa0xYCwsOc4QUaxOV0fFpmAvwggmWJ/LCuyq5S2rm/MaDyaWJtIgkR09X54qfDmeFTQxUB2BSALGRMXuDz6WxN8Sy6JQUiCzqCW6gxfsMcZLNkUWdPS6OrgkzEf64kSJCQWKdeJuEslRgw9DQUaZ9QMiT1O1+uE+YbTTKsYMkSwuJA5c4ifYYpM/wAW/aRTpFb1aZcEMN1mR3MiLYlaNSmyKsg+kFUMA2sBEAgXg/pOIJgJngcLDhxPmMNgUITVtPqYX+Q+mK/g9QGgyUUpeiq4ILfEeRhvhjeNumI5cwRUAMKYIJX7tiIAIsJtGGXh/Naa9YhFZKjJIcRGpQQZ9jh3CQlBgrfirsB5irqBOl0FwSxBkkbTyI2MYUpnkZDUQERpLwOsw3tEYocrlT5jKNIBBUxtO4aCdoFiOmF2WyKGaaIEpgCSTP8ARnSwncg6ufKMAERdQtOVQ5ZyuVWmhvoJgCS2ttrWAiAW9hzxK59xASwUsDJNwdIBYxyubdsUXH2PkIEJE6XGk6Y07D03ibgm31xM1FaopqsF1ESw2EWmI9z0wrOqY4hPeAZWg2ZpUg5qCkSWZdnlWaZa8ajYdBjjNURSZkAsn5C/8sC+EaiispAOk1YAB3tH64beIqZ8wSQZ9JgRAHI94xMGF6D8Kig9v+9v6Ex6IKisAdRc+5/xxpyxyx/E/ljuMFeppiyZ8DE03WIGr81A/TCPYCNzYdu+HnBJOoD+H8Zwr8ktVYKCTqKqBzv+pxWPiK5el8utrs/4n0uq3whkAMpWbWv2npbVfSFN27m8xjnhtWmuYqVNwvwgiSZgAx1uTg2nQWhlGXy9RPp1LH2pMEH+rMi/7uFeRU/bu0hoC+lbzzAEW2jt8sB94XmdZWFXVOe02vH2gKarmWc2A1nVyj7xEcjB+UzyxhmKzOZ5m/t39+g5fXHbsXaoT8IfpEkqDBP3us/oBjk+nTPxMJ/x/l9emLD1XdoF1V293xYHYcdbnPbPDV3laIDJT5M0uewuZ7W+p7XY57htRaK1mUjU7AjmAIgnsSSJ9sKRVC+Y5+5TA/vn+Sn64v8AxDVZcslmJ0LLGOklSJvYYF5lHU6r8kQRe8H6Djte3y5ukPDToy1WqRpZpAYS2oWABUbmSb44p5UvU0a1XXTVWkaTUCwZIFh+6BbcnljJs8BSo0nJQOPiE6wkk8viGxHfG1XOQxr0j51L06vLa5NwRqNiRPwrad+uCATdee1NQfmXOGJ9Ez4BR1VqlUj4DpUATv8AEfcKfxxxXovm6rAgijT3IEtb4QCdiT0HPG3En8rLtpBDQZvCAsJMmRMGFjbHHAcyGyb1n16q9UsyJaywsKdwIAk4nMhUvfuKEy7l8pTP2RI06lfs1hJ5RAwn8RFw9O4ESEVRCrqNwP3jBMtbbDXhWc86lU0rSgNpAJtOkWH8Kk/hgXjrU2oIYU1HeeV/4QTytgA3VWQpFq7Q8sSykCTG7CCJ57DHzOVzLhtYJqANzIsTPeJB+eC6SLVqqLBi1KSbSQQItvc4ZeL8sGzqmD61DHUI2tqAHKFB64cIEJj4Fo6KILKgMsdQN7bSB3DfXCXxpQ0VYjWrN6TJ3tMXMDf2vij8P1iBSUFaYCkrI7wNR/sknCDxmA9VZaRB1QICQZKrb1CALjvhWXdJT2AEpXWYoV0zp0karHexB6wv548c0gsEQxzMYouEUhW4e1JQvmKzNDDZucHpFsTKZ1EGkqSRzk4Myg+JnhO8vxAnI01dt/RbcAHaBzjC9M0x1o1xfSoEGDtMYwyDUzRcANJqnVA+EcsC1qjeZbYgQegn87YYiZVYNgqviGSR8kr0vi8nRBG53uDtBGJzLVlBrgXRUBH96fwnFDwTiQ8lk1CQ9lIvpb9JnCOjT8s1g0WS+kbkEC3uItgDlR3Cz1McvRandqdRgDN4YTG9jKn64FyFJQwcFpUNBiVjWG+IfeAi2OctmtAqIotIPXSVsOV7N+Awxo0gsEn0OpOnfY7z1+L6YYmAgLlZ1Msy1S0qQaw0qDJioSeXICPrgnyftakEwUp9j6VgmPkpxpw2oRmUI9RZ0ncEABlkA8yV27HBPHIasuygjcfEDJA589QO2wwpTECE2y0aDVJWX0rMTYDcc9z+OBuJUPKptoULpViBM2ZwTJ+hwRlyRlEAA5oDtsxE9uuB67CvSsLOukSN+5+eEJujwp/MccKeUGS/kBiFOkAkljAg30ifngmhVSquqmBDUzIIiSXE/OE25yMfPEq0P2p2doIUFaYhQYBA9RtFzK22GGfhTKBilRgkIrSFXSBDWUDoDH074YxEhEdCtf8AdKZbKqW9NWVJv6heYWLTzJwb4jW6mYuDpi9wbscEZ4KwqaikkBTfUR1+e1sZcTYtSBiFgbm7EAgBetxiskkgros1IaaZP9J9LYSIbx2/P/TGmFfCM81UuSI+ExMxaCP+38Thni17S0wV7PS1W1aQe3Bn9YTvgWUby6lUbBgPpc/gRjNvsi9Q/G0imf3Afiqe9yo7ycPeDsE4ezCmxktN/iJMW6CBHviZrrVrMCEb1GJiwjl7DFPJJXn/ABC/X1bw2IJ7CP1j+yqnzdL9noEo5AC6aM6QzILE2+Gee3PC7I8R+zq6JZ2qH0oLmR8QJ2WPoB3OBeLcTjIrpqyJamNIsdPpILzYabkgXwNkKiplYBr/AAkCLTeN9gf3hvtgk2Xn6xBqOLcSUqURdtix0ICYaF+I7T/WO8Rthdn6x8xCee+COJP60JDTIIIIYMCoiADAEAnbmcDPRWo6BmKXMSBfn+8MWugR/BXodFq2eASQQQehPQ5Aj5yZP2AIqsNQTsKhG/UL+U4u+IZb/h6IZSkIupmMqvpI9U2J2seuPz74quvkacfIER+E4/Q+Iqr0aenzGH2Mo4swn7xO3Q/LC8JPxTzUmTy43+f/AKsOK+Hf2ivQRlARVFNjq+EIJOxtNv7wwtyXDwlY01BOXosXVlNn03UEddZJ7iMUXG+LNRSqqqglQQSZ+KRIH5DthDRqsgr1i1Utp1wCADEaQDHpOqRHMe2JPlXDddotj1XXjGowy99IJLBVb1FrSSRMKATte4GOfFCPluHrTps0U6aIWBidZOqY322HWTgzJ8PqLmKCOab6ULMXW5JgNB5wX/PAXF6JzuaWk5PkKxc6DYaRpIaBdidI3tOI2yrISLwfSIpsGCmnUlpYaVGk6RB7/phLxHNjzmUoCigSsyBpIuvYmZF7Niy8UZ8rVyuWCFKaAWgRpEAyOR1CJPXvhF4z8PeRWD0yxWrDGVg0zFxI5WmPfDNyT1SEdEv8PZrysxRYsBDS0qWB1ArBEdSL8iO2KzO8PXMZ6mjak1U/UxbV6QTAXpz9yx6YgkqgsCdtR/hkTIJGw5Y/ReC5tHrahTAK0Y1TNtUg/IzPPfEdZRputFopScDUoFNXJ1QC63An5kme+JTxVnfNYED0ggKo5KNgLWkz9cMPEoJzYUFCgSJtJ18++xvgKvwYsYWugk6gdO2m4mG/HthBY3KZ5RXg4salZAQqoACpEFiu9+u5PvgninhxqtVqiqAGggTHIcsKPDYZSPK1VACZUEQV5zI6d8U75ggkanWOWmY6XnpibtrioBIgr834JV9d/haSYtcGAew/ww3zlF3aWp+pVkARZZgHpPPE5UqrTqL6ZWSLctV/p2xbZE/+4J0miPiBYmdo7Ri2pa6raEly9Z1qjTpbzF0kTAMTt0N8Uue4brRjpAXQwINiZjl7ziTSsorI5Usoqe0ze3eBj9EqkRsYNgu3154R/CZvK/PshRQPp1avM1DcdJ2HdP8AuxxmlP7OYJ9OpVjowDyeYMFvrjvjqrSzVNtOmL26C5GBQW8rMoZlKgIvNpZZ/LFgEiUpN0zyB15zKmCR5pmDtCGoL/8AVwbxkSysY9BUj+0/P5DbCDKVSRRYBtQqUiADf1U2Tc96Y98MM7mGZK0xqVTA6Rogn5ucRw8ygwq7P0ZyqqoN1PbeZv8AjgDgVYPTAiyORcxEGx/z1wfxeqUy7aTdKe3eJj8MTfhzOCKZWwqMbbwCGIv7oPqcVBstKYmIS7xxSDVlMgApJmwO/Ppff3xbcPoijlBqAHp1VJMQDJ+e/wA8IuJ5EVs1l0KyGkveCEXcgA2WYAw08S1gyldLXgaiYWARAA5k3+hwZkAKyjT3vA6rHgleQ6wNU6ySPrbDOiTVTTT06gQAz3C6jyHXCDgVcrVABA1iCTy9sUOUzKrU0CpJI0yANxeR+OK3i63fiLNtbsQojhuXajXq03mQBB/eAZhPz/TDYvjrieUZatRips5UNEyIDb9ixHuMF8DQAGu0+m1MRu3Nu4WQB1Yjpi553Hcu9o9XS0+kndMfvePVVHB1H7AoCs5WoQQpMEzOkx0J+cYneL5n7FsutQHTWZC6mNhqPsbm/LB/hbNBHq5R3NOpVXzFUXi0EHvAH0wPx1RC1DpVHEolpYKAo1CIk6ZnpikieF5w1d9YzcEye5v9eTz9eUBn2QZPK05lQzsAAQYmBAJsDcz7HGqKhy4LmBr9PqOkGJgqPiNtzgTiNTU1IuSBoBbtJY2x7PVIpJTBME6o5yJF/riwtvC1M0jajtr5knIxF57T9F3msjRqMjKWTQeUODZhBkgiNR5nl0xhnuCVBDqUeZKgH1SVIjSf0nHsuKb1FCny2EKHkKGPP4TG+1ybXM4Y0yzVqS2nTqqFr2Wzb2J3j3GEkix4VNOrXo0S0HyuOCO2Z+i2/wBn/ByZq1kK+UyqFdSJY8iD0EHGfGeJVBnSqMfW4V+Qa+mBynuNsVOazoy+Xp69YIAdlWSdTHTpn7oEj1Hphf4MpLU1V1VSBIRnUNpiJgzvqkWvg3JlVarUOruDnLrxTky9CsyqEKOhH3tQ+9zmIMjHuAcLLj9oaFWsytpYkwqAlQb76zgfO5wVKoyqenzzuWn0lRHO1gcV9MBFVQqjoo2EWn2Nrdzgi2VnEFTtaoalWrVLgsEZEVYUqAZLm+xYROAsjxqJLUwPTrhLAKSPLWTzJ9RO51YHpkjNVWaSAjJAuF+8dPIbgfTA3ihQlBXCtrLio57MCFT+zA+mC4XgoG11NcX4iWZ6jTLVAEabBUIMxNyWi5sMN6mvMLmIBhQAFu2tg1/aVJ22kYkc/mRERuYkmYUX/EkfQ4rvCfECtfMUgW1FxUBFwoCgNqHLeQRzGGdiVVzEqadQVIABYsBq6/5if7WKzwjT+1cEGAl4Bt2sJ5H64neJZYrnUpoWKFw2oixsJjr6tgOQxU8FrFc0qKwmo9QtOxABA2PM/lhSnCU+OaTLUFRrykaBYAX3IvaQcTtKh8QDHSNBmTylj87jFT49HpQ+oggqSTuZk79IxLZcD9ngWBYtItAssf8AbhxiUjswuFqDSQD1YnuVAC2N43+eL7hudpPSRjXCkqJBgkEWN/cYkOE8M81ngfBTJE9QNo5mcL3oFTENb+E/P8cKQCiCQtsvl6LuxqnSQxAIMR6Ym8zztGKLJGmKIVGLKF3Zr6RYbe8DtiHzLHUTtPTrv+MYfZAFEciRfUtt9QAiD+eGe0pWuXHFIFNEg6VpapG5JPf+H9cWnB8752XpVJ1FlF7WIFwYtOInNZqKwRrpCKy25A2nlub98M/BddUBoodSu2um3MDmrjkRgOb5UwImEL40yJlKm33YnmZx34bg5+qDpIqUAwm8/CfzJwd4ujyXOk+kg6vfn+mFfhSt/wARl3tL0WQ+6s0DttgtuxT+pCeIct+z1CALaFqAf1KgaB7Bmw1rvOcrBQYLKBItq8sMJ6AQDbnGN/FmSLooCliSwYgTEi3yj88aZHLkNLEaoWRzB0KLxadIP1wN0tRTfOKDQiJ1Wk/jPePzxN8GqIqBKb6tLqrvETcAgDksuPrhw+bDBgDYVtI/uMD/ANwOJ3haACvpJ1K4YyLEhqbW9wot3xGCBdQqiy9UNm6QUxOXLH0z8RjflsTc8sbZbL/tDA1C2mAeUmSdPYemNv3sA8KQktUlQRl9AU8/UxkjmLiPng/LZo0lAIm0z1ntHXFbrGy26MHdu6Jj+wUaTB1X1CwLMbd+n4Y4zZjSS1MQw1EQDcwB740MsuupTIj7p59yOnvjDiQDD4EMxcmwnrHPC5KOrkwcofj2ZJWnl1ES0MwE6RHqP8TT9SYwyy1ADQdMKsQJtTQHdm2m5v1JO5EJuLZjTTRqhAKIJANtR3I7ST7zhV/vs16iUafoQsqszbkE8h/n5c3glsLGNziKTevv3/dWWQejT4i5p+WsrBYkEs0AgD2Fz7jHz9qpGrSyxbWalQq7BQbAj0rMkIBaR1OI/PVyKz1EifMLX7GwI9gMU7ZoU+JZeoIKtBBiLODsOQ9WI1sALb+WewtdyZ7e7XWP+0rh60aysgCrUAVVHLSN/wAcT/Eamry50zonrv1+mLrx9wk5oJos9MMzE3CjYj9cfnlWSyiQIRRbb8flvhhcyMq3T3LdhhwnOMHj90LWpCQAtyfaZ/yMW3hzKFsxTGqGKf1oVbxfm0n5AYneHUddUUyBeCG/dmwI+vLFpwehpGYemA0kUqXqv9mJux7Wne2FeZIBU11YyGkAfK4Sv/aLxxhRcLUB1y5RRJHJAzddcmO2GObAy2SprTLUwiKpkhT6l5DbVtfuxxLcTP7VxOjSc0lp0zr9A9MJJCzz9zYzhv4wzrvoSAANUkDoSFiLQV64eQM/P1WBwNh1RHg5g7LWcAhMnR33BY3I22A/HFWtWX0lFBCSfVJA/wAzfEfwGu1PKNFMMUKg8lZVpj0nmYN4wfwPM+ZncySdLCnTWw9I5k3/AIuXbAcMpJQ+Vy3m5isp1LDqiAAwJ+0YE9bUx88KvG+e1+gN0cwIALtIHeNJE4oOCNqFdx6tVVlkn70D1dvlyjpiH8Y581XqyVaCFXT8MLEBeokk4hu5A4UpmoY/CWLTECTa/XFvkeI5emKhYMKqVwpZRcq4U2IN7AjERxGqKQhfie1zBC+42ww40NJqGPiqk/QaR+TH5YtIBCUtgqm49lWesrSZWppAgrpU7MQY6jAvCeIKeIKSCUuqkXIAkAj5jV88bZXPmtlgxcyQgqMd2KQIBgSCb9cTPC82adVKtiymQeXMGflOK2tygXQVY+PBNGkWMpr0wpuBtquPwxO5KhpXQsMVaSx+EmZgfIb98U3itl0IpvVZ5AFwo7dsK/K0lVgwIX5lWMn5AYE2AW+now6i6s4x7Co/CdFyWrEjQVAUn7p9umIbinG6pqvLqpnYAY/RuH5JqNIoCKgMdjH+mJzM5PJO7NUqBHJOpY2MxGCD2WI4UiMmXErB2F/wMi+NMiz3SDGiZ/dgi3Tmca8PcJJ1HfT/AAnp/kY0bMkiqS0q+oJtyE2wSTMJRtgHlLcxWAzD/eMzcekRyncn2tjfhubSlVLIGAQlipMwAfVpPMETY7d8bvw+mKqkJYi4kx3N+2ATQ012IXSjoSJvzE4O4FHJJVf4lpebTqIilmJjeADuPwvgb9kRcwpUWWNGnrG3tzxzSdm80AwGpgjrMAiPlOCfCtane8soG+/MD5+2KsJhe6bZlBct8C+qB2uZ68sKMpW0qatTcIajwdjvp73hMOY1221WJ7C+JHxCX8kqt5ZtXUiSRb5z8sRomyJNlzw3MlKDkrfXTY/NmvvzJ/HGHD58yqo+8A3zXTf2tgPgmYHkVwYj0E99RH88NOEj1GJIKsDa20+52PTni82VcSUy4bWAWo37oK/98x+WKOtQHoYWYKIB+s4nloh0qFAVJKiBBjSfi/U84xQcSq6QG5gYzuWmkS2B3Ry1taSxvzxPNVOmqjAakIcN1E2jBGZzUU9Y2i/XAuc4gjg00IlqZE/Q4jQtFYjYUF4myrVV1UvUyXdYn0/vKOov8sT/AIToxXRy0i7ywhZCk+mTLQBvAG2GVDxEaed0iwB0mLkzcEYceI+DJSIza+lVouCsx6mnb6/hi1hczy9Vk8puoxqrD4S3ckz+eKHifE3evlQxmEpBoFzYbRzjCCpTaAVAZT+7fr/LDfLEJxDLI14CE+2k46FcMt8islOrWBybd8dV+0ZyoDSqMhGkoRrnqJx+C8azrLmAiCV0rC3uZIB3vtj9rzWaRssCqwGQHSbAA/ePyx+WcI4dTqZigH+IkBeybkn3MAf1jjm0nBpJK2B5aZblM8nnFpUvNAA8pXYOIlx6QL85Y27DB/hDOk5HzqhGtqjv6rifu6EH8JiLC2Jz/aJXIc0FhdTqsCw0qCQPaf8Axw18C01byaYJKEaio9rsR2t2xIhu7qhMi+Uu8G0X/bKtWokQpZVPMDtzvH0x1TzlQUqIadbIzsDvqaobXvN4jDnxEq0cy7ooKlAhEkQBabdtWJqtnC9elpsFFvqSCfmZ+WGzI4slM7S4+7WVT4UKtTSk0zVaq5jeE0JDNuLzf2x34e4m1PMZyyFGDVDO8j7u37sfQ4W8FGmolWDoFMx21K7/AJaMDZbMkftwF2FKbctSaR23BPW+DEgqubhWHBn/AOEQmmW1B6jITpETqVm6Lt+WPz+gS5kgBmYvBsBJsI7Wtio8R5jystSpl2+AIBGmQCBe8mCI6ScSj6nRNI0ltTAsbAKRBPtzwhVjXQZSPP5Oo7RpJqBoPcneP87YecRKvXam0imbE8gQOvKTP1GOeIIWprUpMQ1jYbr0HMEfzwso0S1WoWsC8+2i9udzAw8yEmCqejVFLLVkEAimGBiY1Np+VouBN8SVapCKATEACRB/eJPvItyw0zlXW2Yj90KB/VZB/PAtfh1RKS1mQhLIpO07z9fyxGCAkNyVR+J6zLSoRA+xRwq7yxAsekTbGeRQGidLNr1EnUbSKZMhj0uO+FnEaxNOgpkxQQSOh1deYmfpgjJVoplR8IkGRABA08+cfpiPbEBWt1Dywsmyt+F5lXpBtV2jTFrxiT4rwwtWcosrqsQvSx59cUnAgyU1UKN7k8h/phA9U6mmp95tgSNzgU7EwkdBAlTVH+hfsZHbDNz6m9l/XHsewzvi99kKXwhc+HDOib+oi97XtjDhxkCb/wCmPY9hHcqN4TPh4uP+Wv5HAHgL4m/q/wDyx7HsQfC5Hoq3Nn0NhB4ostv30/MY9j2K2ZCsOUh4GPTX/qUv/LFBw9R+zk85N+fPHsexbUz9kBn32TDJj0D/AJWHWY/oD/U/THsexU5M34fqkSn7P5DEt4eP/E/2X/LH3HsWcFX18INz/wDUf+un54/WeMCSFNxDWNxseWPY9g6jAWYYX5H4VY+Y4kxIt/aw/wCJ/wDrmPPyal/k+PuPY0Vcj5FKfj+y/Tcx/wCgy560qc97YjvBqA8XcQLUrW7nHsexl5PvlOFj4spg50yAdtxP3XwT4TMVcrFvs0Fv6uPY9g/5fvuoMp741pj9lqmB/SxtyjbH5594H/7bf+Jx8x7EbyqqnCrntk0j90//AMzifyv9Lm+60Z7+pt8fcewaWPr/AAgcH5I/x8fSp56Ev/awmY+lxyGXt2vj2PYHCfr8lhwU/YL/AMw/kp/PAGQ/p6p/jUf/ALFx9x7Df6kvRFZe7v3LT/8AkGLj/aUoHDKQAgaxtj2PYPIUH9SieM/FR/5Kfrj7RP2Td0Un3kifeLY9j2Gq/wAJGKh4a5/ZRc8vyxjwtvsx7t/5HHsewjcKzlf/2Q=="/>
          <p:cNvSpPr>
            <a:spLocks noChangeAspect="1" noChangeArrowheads="1"/>
          </p:cNvSpPr>
          <p:nvPr/>
        </p:nvSpPr>
        <p:spPr bwMode="auto">
          <a:xfrm>
            <a:off x="4143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0" name="AutoShape 51" descr="data:image/jpeg;base64,/9j/4AAQSkZJRgABAQAAAQABAAD/2wCEAAkGBxQTEhUUExQWFhUXGSAbGBgYFyAgHxsfIhsdIh0iHhwfHykiICIlHB8gIjEiJykrLi4vISEzODMtNyotLisBCgoKDg0OGxAQGywkICYsNDQsNDQsLCw0NDQsLDQ0Lyw0LCwsLCwsLC0sNSw0LCwsLCwsLCwsLCwsLCwsLCwsLP/AABEIAN8A4gMBIgACEQEDEQH/xAAbAAACAwEBAQAAAAAAAAAAAAAEBQIDBgEAB//EAEAQAAIBAwMCBQIFAgUDAwIHAAECEQMSIQAEMSJBBRMyUWFxgQYjQlKRFKEzYrHB0UNy4SSSolOCFWOD0+Pw8f/EABkBAAMBAQEAAAAAAAAAAAAAAAECAwQABf/EADARAAICAQIEBQIGAgMAAAAAAAABAhEhAxIxQVHwBCJhcYETMiORscHR4aHxM0JS/9oADAMBAAIRAxEAPwBr4Dnw4TBK1aon/wDULDE+x1lK28ZHYdJp1WCtB9DgEgx2nI+ZGtX4ZXIotTeI8wgR2lFPV9c5OcD3GsX4d1bl0fi4sMTdFtwg8kWjH/d312rOMvCxjzX8M81LzMK8M3BTDLCqQGB7AqDHxz/pruyRfMqKzGJIORdZ+Wwgf9yt9CNVb7djzVM9Nxp1aZjDPOZHKk4Md1HfOq6SITctTrBhqbDqUz1Q3DKZBnB+MnXnUmNXQM3NYGkwcvajAr+4CAyx9J44OdS3+6Xy3DGF7Mo6rbVZonglriD2uOlu7qlyzzClFmM8GDA7xcDHtr1Tbl1bKgAqokyvUoyT+3MfbXbHeBUjcfh7c+ZtEYKFtAAX9sqrqJ+A0T8ayn44aK1SogxVoB+P1WlG+8rH30//AAnUC30gIVqSVATMswlX6Wyongf31DxjZ9dN+ViCI4cEsM9gesfUjXqye7wqfQWkpGfpbfIRFBG3qFnJyQJaY7BQZEczknIAP/Cm6Iq7bzRN1Q2gj0MCUwR3scA/C/GgPBDe805iptK7Ee7eapKn3IyB9tXU9sopq1NjKu1enj1EpUcrM4xOfgDvrCpJP5/cpLofRtzSBvUrIZTIUQSQJAyDmRjGvl3ihRabMhLAtJujsBgx7tk6+sVLWqLEQ/wOGH88HjXxDc1egp+1VUj5DQf763eMVyjISEf1Hnh1UVKCVXkPewlRllSm0kg/5n4H99fRvw/UJ2dMycycNjLtr5Sm1YUNsUJm1m5/UWbj7hB/Hvr6f+Fqqt4fSZZg3R02/wDUaY5xMx8aTwy/FsZx6Gf/ABPuim4MHmmhyQTg1JJj4xrOUFDojkEO1TqJ4a2Qo+oUyRp/+MqBaupQS3kWkdK5lisAkTIP3zoJ3Zkp06ivTsUinTdYJbquxiS4k3dxxqOt98vcLSVlXhTRTpliikKUNwYM0ZVlUCZKsVkxxq2pWDKx7SigH6AH7Qs/fSetuAXH+IrAgsKgAzaVgEfE4I++u1XNgX9zr9sRH2kazONsSUeY4G9JPJiAI7+s/wB5j+daXwmmP6dOCBgmVEx73ZwNYtmnc1ABgVrQPm648ewg623hSltvTI/cTmmDOfc/XjWzwVqfx/A8IgfiLP56WxA25ieA4NSxgDkWmcj31m6tVkdDEguaTqcyuCCf5uJ1qfEVIrdUEGkYFx5vIYfQhh9ONZne1xVapBC/nk49leAfi4J/fWfVlerLHMEvuLEqlKVKkeVLFgDgnBPHtJX4j503p+ll9oaox9wwYD6AAj7nSWnXU1ScALK5PubsfUwPoNFbbekLIywB54kmePcKAP599QoR9Ta/hmqGVmiKi4JzBDZzkQwiORjRu6r2I9QBQVUkNKGDGODPMd9B/hyjbQBNssSwHEjABEyTgcgd41Hx94pqt4Q1KgEkscCWMArjgZ+Rr1dH8Pw9roUrCQrWDVe9gpEglQwNsxJ9UsOJx9tWCmFrJTV7RIBMG5RHPUBjv3k/GrNnt0d2YmmCBJF/TiQZJPwP/GdV72i/UWRbyMMCsGBiWB92JJJHA9tedyyHZiw596kn8on5LMZ+ZGvalR372jqBwOGB/uDnXtD6r6o74/wY2hvwaZI/6jKZ+gkfeAIj6aHrAG2sLfMQsQRwwIZQxzhrm9u5nSfwqqRtgpHUlU03UmCMzTnuCCY1eKi+UbSwVgQboMHOMc5E8DSSvh0x8CtUwc7EO7q7BGqARJAvgkgr7sp/kR3GRKqVFqmoVgelz7MOMc8x/Ovb9ypW8KyMFtJ4DBYgZwZDCfpq7dbo1KVpLXJ1L3LkL6WxmLsH7e0WWcj9CW2cF6owFsY8cSBmP76M8E25bb1ENLzJpeZHKMUfoS7iIgn4OlHhzq1OSYetSZWbsthC/wDymSf8o+dNG3/lbjaVOobY/lFZ6EbqR1IGCch5IyGBnRUcnbXyHH4P3Dlz50FyJDYkXLkGP0m1BA4tx30z8YyoQsU6jJETaykYnmGgjtrNrt61LcLWWbFa1h8Co6NA9iEnH1jTvxKtJthWBYqYYSCBMjPPuvMe+rqbjoSj699/vxTUTuwTwCmyU90QCD5qhcYVoNRj8ZVfrqzb019cAUnY+WFYG38uIMZWCXEcmJ4OrvDQAlZg/rx/YTPsQ6jB4nQGx3XlJt6dMBllhVPIeEPVHAiorWnsI9zOOSt/ALs3tKtdRouOLFP8Af8A9518j8W8Oc7rfW2wlZ2tJiVFWWYdoW4T8Hvr6Z4AxOxpSJKgqcftdgO3trK/iXxRqbbnyj1h6ZMsCFXpL9J6Qpuljky0nnXp+Jk1pQa7sbTeQbbgf08KRdTLMG5i78xI+hakfsdb/wDD9ZX2dJ1VUDhmgT3dv9/7zr5/vKjeYhVbhVZbgkEhLWpuYmYEobhgAD219G8ESzZ0gBYIMAErHWxHMzjv31Pwtb7O5GQ/FFEtUeLCDRSwEZLr5jcHJBHSZ9xpP4fvIFilrVpXlTDBSDmCcyAWggjHOnPjrTugSfSFI5m5afpjlpV+eOO8aVeGPT8wX+iWRaSQLpm9nc9re+STxAGoa33uuoXzAn2BFNmLkC/AJxcemTmbcWgAZMdpOpJR8wVGH6HBgYshh8ZGBiMyBIJ0XdSq1WQm1H4UyZi0hbgIlemDwc5Gqa22dDSDIrFqRAgwC8fqPKtjnGVkd9T55C81Yz2e28oNWCs1Rm3DoGFvV6QLeebYPtJ7jWg8ORRt1XBHVbhsiTER9NJqgenTqsFupCwotUEhQjAPiQQCsEMMSoI5jTbZOTRSRbOQM9MiSODdBOT351q8FmTY0bAvGHB3KySBCA++GVz8QSgX76ze527eeF6RaqCoWa1RMTk9+qRGcDWi3O9VG3FQEFyqqmAQoBHbsb1njSOrtyPzWFxLr/To5/xGNt1SqebQWjOWKqJjWSct05JdReMmgTw/aS7KXV6fJrJdapmMFlUExEp37HGiUpRWNO0rm0g4I4jsTmQeM40fXDmm/mF3rKad9IMAFRmIpwoEIsQ7qokkrkRGmO2ompudqXW6oVQO1wtXykF1wPDGcT2k840yi2cktxtaO2FOmtNeEULBk8DuViTPMk6zP4qrQ6hcstNgFUNIuyeT3AX39taquLomfuhb+JI/sNYOuWq1q1RjaHYqhgCFBCrzwYAPYe/uN3iMaW1B4sJ2u2KoqmpFo6lUBhHJJbEcFcE5HGo7bd9RIgBekdKiWZphlzPtnsdS3irTilM20wXaIklj9YKpIAzEtnJ0JRApqAlxLMrNEdJkwBOFwzAk/wDjXmyg5OkVjppqh/8A1a//AFP4p0o+3xrmkFemtzdZGTi44zr2h9WHUl9ePT/IgpL0VAwDPIJMZa0wRJgkWlWE9wdLmeC8CVchgP8AuBVo+htOmf8AWN+V5uVdIVgBIM8g98kAgjgRg8J99SZGdCbYLBCQbWPsG4gxg/TTLlXfaoWnYJvFvpFGmRmPr3j/ALlP86qrbpgEYdndj8xYB/IHbVm3r31AkReD1ftJj7QTIg9zj5q8RoGm1rFSQCEBOZmZMd4yB/8A5qkcFEuQR4hVC1LVOAqlR36kF38n/T5OrfAXD03pVW/KaGLESFcyFb6LYCx/boHxCo48rqYKVjgkXLGY0xpbYiiKi2wWckE4MIkDkTMsIA4OnaR3IdVzWSjSeqSK9I1EZQf8RxaUg8EMFc/Ib50VVrg1UqSLQA8HAAkZwDJUsuO476o2G3Wtt0prUyEFSitU2sBBtAOA4VSJyDEc4OhtxXKpawh6YFw9umGUj5Q3DtIPtob7Tj177+SUrvIbQrqVZbh1kgQpy1vBkc9ODwePbStd3gUwMimCPupOPjn76t2myJ8tWcK4KNDYDYIIu4DRnMCcTqins6lWqighSRC3d7Cwf6QALiYAH10kYCKJ9B/DdUNtXH7ajj6cH2PvrJeMuy7ipUQojhktd1DKOhA4a4EhSuDbEDnHD38J1UO1q+W1y+cxDEeuVQ3Aex7D2ic6zfi9N6m4IDBQAIk/Anp9RnjAxGvQ1lfh0Np+WRZRCmqQOm1pQAg29IJUMOVIuUH2K6+jeEN/6GgeZpgyS2ZkjiffXy8UvKqAGpRUoAZYMoyoIgwMRHOM6+q0aNm1ooAFimo94x9eNQ8HH8SzpcWfPvxNVKbiqyTdCLjJkKuBPBOP/j9lxqKisUUXKCAYyBJgAdsDnv8ATTbxWsWq10SBUeq0tExTEdMzAYoMH7aDuARAacm1WYTwekAEqfSMCZA/nWfU+5+4zWCiioVDf1XAMFY4FrTB+bVkHEe/OjdqOm4wXAYiZmxzMMMD1Z+JPGuVqKVhVJs8y2WpqwVLYXqLVGm1QATHIPOrd8pKskrelM02IIsbAKNcMcAqSOYnvqUv1Oa8pzY4qBlZpbqBORa0SBPYjEf276e77cMKCGnKl7ft054MAd8icayuxUlVMyFXpx2ByBj2xHsNNWYWqDNwVVkkTj7SB9NbPC/dJ+iG01kBpqGJWWIgs3uQKcgH6sxMY40w2FrVPPfIprGcAL7KeBI78wTpR4XWh72xJZgvdukgc/pjp+uiZc01RFDjgk4QZOfqIEDngZ1habmSduRd4erNWarazVajA1SCMB3UdEZCoSQZAMiTAjT38H0w+6r1AwhOkBYslj+4ZLWr+kRkwToEbSrRJQ1Ci0yth7Ophi1oEF8SQBzPtrTfhXw/yadSGBvqGLVIAC9AEeowQc4B1s0Veoky+3FsM8Reym7wRapiYgk4XJM8kc6xW4pim5UqFeIZSJ+o+Vxz861fjNRVVQUuVnAa2k3SARkkSRBIzx741l97NpWzpDFQUQglZzI/Se8R2nvq/iHmh9OK27hg1V6lNaiWrXpsBBHRgSBwWi0sCJ9s4ALd9lSC3ragqKBbOBKnAtIBycTjmPbSrw9mBpoOHS20do6xbMCQxLQJMT7aY7AqaRsVVWJYk22yJDAzAtIfkHJ7yRrMppKuYY6lMzNWmgJlKZM8lmz84Ea9p2nhtNwGFZoYSIpUzznkuP8ATXtZHpehFwfp/gwm48PanTropvNJ/NTMnpHWpEnqt6onNozOhqoqruQKTEU6puQsAVem63oSpwbZCsfrnV3goa3+pH+EGS23k3dLKR9FBmOFP10x8+mpSoxDkgUUMf8ATrVUgGP2pcB7Axp3Kqvvtnc8mU3O985QaSrRZST5QgBmGZ4m4RFsxHEZGit2hqN5agytJXRuyhh6G5DC6QvOcDnAdfZBt29EEia0AjBHVJie9k5+NNKm3qV9w70zTt6kpqKqEqfLNOmbLgZESBEzMarfQdVyLvBdgHooK5UKSWAPLBgBIz0KpS9nPptIhiQND7WjQqq1OWphKz4YksJCrklYMwMY9/oy3VFP6MVGUh3BJEQwpu0HkxBYX/8At1VvfCQtEGmGatuKS1H97VSTicFsn/7fmNcsip3gppqQ1y1KbotNAoGGBWkqHEQVdVg2ntrtZbwCpmQFk91mGU/YkA/Cn31SysiRUDKwXrBEmcyekZJ/8fGrdvRc2MzWhC6OO4ANytAJn1fcx86DBNcw+pdXqXUkLQVDgcggpzn0sqkzxII0xoOiUamVqvTVwXRZBhR5iLOHJQIpORK+86G2VU3pSpIlOjVAaoasG6n1+YanwVBAURkg6uSsTWQU80QgFNEwVYMQ7MD6utSDbJAYE4OWgyLTK/wXvWahWDDqNS7H+ZFx9hA0mq7hDWcst4EYkhgSIJB9sZBkHGmnhOyNJq17wlSoXUg5FPGfgQCo+mr9lSFcKwRZ3N4dhcCWBi11yuQOYU+x5GtutqJ6EUu+JXTre2J/FKdOulNadRQxbyjfTKkBm/LBiQIuIwYPxxr654oAqAYAAAz9h3B18s8N8Ida0ZA8+kIYQWLMcRjIwT8KT3GvoXiu7mhMgcgn6H6+2j4SObBqy6GGpMt7XgDzajTDemmSQ1Q9p6lx8HUd3uQquHpgi8IwDRc4PcxkATA4wMaF2KJW/LAK8gGRlSMYx1BhJjkTjGjvFEJphpk1FCuPaoFNxxmekY9x86wZ4nJ3JWV0d4l4dFeiwtAa4HIJwekY7RBniddauhd2UwKhBK91xDD5GAQR2YDkaDobZssVEKx8wri0KRgKeohTII7EqeMjlDw9w9UNIIHTj1dQyo/+7nifpoNUPqxVUGUNo4SmGVQSzRawwptGQCbTiSOfeNF1UtZYYwIMEg8Dtk/XjQuw2A8qx4YKTmMAdPbuSMA/f20TvUJeAYWxjJPGDPcxAM60+H4NjRfEydKqTcZgscH2UDpA/v8AfWl8OpgpUJZ5p2lFuPUxgtJnsuY/50i2+3a4AJCFQ3GAD2n3n+w41p9rtaflHqywbqzlo+uIlRJH6TrKhfptMKDXGpmQotIOQCsiE7CTgx8jJ1uNuliKs8LmTaZ7yF5z76yHgdIFgjFSZBPfrbnj4k621WYgSBPErH8c/wA61eEVtyOk+Yg8SBausOYVQCAxgkmYYg4npgcmD20q/qFPUDTKliIYQA8jv7AEd5073DTdUDBjNsMTg3dIAgTj2nn7694htJulpHcEwo6QCATOMSBnvzOum9zbNUFS2+hnau/ewgoW/UVEkQTyg9QtM/TXdjv5cG+FgMZyLmBjHvJA9jJ99L/GtqKfVBqEH0gkAn3Zv0qOYHUfcDOqj4sGFFfJQ3UysEMp6GMlSKk/rDdVx/jWPU0m3dmaUHZqqa0gAD5QIEQajz9+vXtQ/wDxbar0y+McqePk05OvaPm7/wBA2szdLa0htKlOwKGqsBHAU04hSIt6m4zyY0s3fhxSgskSwD5BBUKC9KYBz627RMDRaVipenBFyhlH06hnjjB+k6ns3pOjWmpIZLw8GAIC2EHsJwQOdT327ZFN5EzbS/eVnAF/qpzNrXgIAY4IaR9J9tV+CVjSqlLTJNhqDFokNTJBEMwKggmCI5M6fJYm5qI9pFJFqlx2dSqqAIyIIBHcrzqwbam3TUe3N5bMqCBgQRnEwdNF2kvQruSVehVvtxdUIiDOZ4Ykg9+PaJ+mj6zD+puXpuQ0gSptDFKgkkCCALcZOfnKrcoLvLAmqh5/ccsAB72p/c6Cr+IuKlqXtDK4UHupyQPeBn3A10cOlwJQvcGbipKoyIj1AikFYWCQGdgeAAjAyRiNcr7gvSGSZUqwUlmF0gmR6jIX5yOJ1zdV/MNSmApWmQLexWpM3GZMOEMcRAA1bsqJp3MwggcAwAeYxxOI+gjvp3gLqiP4rqELLYNRCf8AtUhAQYwJIZYHvoDbO1dbA1riqWUg2tbcDViBOAAZ5xo7cPSqUqFKoSgY9BAmwmAFC91IXPtbI7694ejUXtYLDUmHmIAyv0+sPMwVMqoAGWnOuh1O/wCt/JfW3tPcL5gkeYoVmAkjqCgWGLpBAEEGQ2JAmezR9qiLVYf1Bvo04Y/lqWJYk4glWUDFy3HvjVXhr1KTE+Woq0gVWDhzzTZgYhpYmI/UDoemgqVB5ksEDE5zLGYPaWJHPGq77wNGVSrkNfDFY19sn/0nmoOytYDz34A0T+I91bQqiecYMcwBmDHPOdB+DgpuAGMsFLEj9s208/K5ye0aq/EBNRbRiaokkgWhQx5OPUAffGtmjLZptv1I1ckhXsdmFVT/AIhuFUCeAAbZwbouJhcGOdOK1UMxRlLuCpB4BnERwXANkmO0zE6VeENWE30ql1hSCpnJUKfkdrs/B1Lc06btazwWJW4AstxXqBicj3iNYfQq+lFK1XWqSwIcMbV4iZlcwxEfp4+pnR71mFpb9oLRM9IiJwcmM9vY66bfMeo/TL9K8qKYAsKuskg/5QfTnOBLfb1gQ5YzyGQEYAUCAwkSFiPYjRcayUnVWWf1QsqOWm9gZn3BbtI7qP41VuCTcoKglYNzWgA85yZgcd/jSjd7w/loByS7CIiSIEA8xAjRtJfPZlWYKzc0woWJJj/uwO+tGk602vc6KqNhPg1GmFeA8qhPmEQA3mLbBJzkwBE8xOdFUQqLa95ckEISoGTLBhyWLEnEYAOc6rtZGKK7kCmqzaSAx6riJluV6hxMDg6t2yKlW+rRXy8BXQthQLVuzzyTIJAOeNZ3GysdRSdGg/C20IqAzHTLIcEHIB95mY+utDv6tiM5HpBOacfTv76U/h1CHYC401UBPbPqj24AIXiNFeOVitMlACZAwC2Jk4bnA7Z79ta9Py6bZLUpukJ6+5hKYYhGuJ9grHCqfbvk4GPtYN7VqBVtkkwRyqj5Pdskz2k86EZS7ipTz5giAy2gsSTIaYJnHPsOI0Wm1LyIktyFMESoBPExcM4PPzrFd0mO3kC321arCsMlcIuYg/wBMzAOobfwGQs2BslbTyVJI5BA5yT3z2GmrbRyhAD015xFp9wDktPvJ4+dWbSjfywCi0KRPMdWO8nt2xPfTO8DtSxnv4Fg/D/+WfnzK3+2Ne1qB4av7X+7p/8Aua9rqXdj/Tj3f8nzXceWVVaL0zYoAVahaF/T1MB1LkA9xgzA1RtECVHWpID46hFjDKf35HtJ1nNvXeg0sCCrCQRyMzgj4/31p9lTStVZlb1FmZGE+pWIKn2YmRxiR8azyXH2MMlQrr7i9Lcq1xpOfewkgkxMSzNHv9tGb2uvnlVU2khAbvpyPgAY/vpTVMsrU3uiLkcQ0qZkEYeQM5BwenU61b85ckC8Hn2aM/MW6rGNoLRKruw1elUuhalrz36DcP7DQzBn3NQIhcrUIhQx7/A51Lw7dtd5S3eYVIEcEdxbBzn/AF+7Kh49WVXAd76qM6kkWooUSAMAlmxPYH666gqNDzwv8O1mEtT9dKHDQp9KBRk/BJ9vngL9yGV6lCorqxWVVxBuWLcjDAjAI5DHXKz03sphoIA8wsTczAS1rGYl1HJGBqD7W8ytTrZCaamZWqluR2giQQOZB1zUZE2kVeF7w1UYMAtiuYX0qZqKWUDMgQOe/PvXs6D9M0wikHykluCCDEsRn6wTcYzOoeE01WwrhXZjHstQL0/Yj+59tNtluRUDVHaBgkRJDQQFUH/KIiYGufB10KrmmErQW12nCKkoCSxh1AEntM/PSO2lnhlcum4ey93q07VENN15IgcZjJxGjai+cirxUrPczAAkqoEXnHTIBMFe3fQu5pjb06YoMyqoWpUf1M4gN1LIYLGOmYAM99dCPQR5driHbOvYMkXsoYqCCFFihlU+xe5u/fXKBLQTC+WC1xWWu6h03Yus9+MnS/d7i1xgcIpK+nI4A7GWnONW16gBpUl6kyWnM4Zm7/ttWT2nVZT8qiBUq9yxkhHLVHFSuRkS7EWklZJEBulsnE8nVCqoNikFWlvNcKeqekjGTiIHGO8nVqISl9Uhi2RkTgEFoBzMWgSBz2jUfDaro7efVthR+UhIXMFboILSCIBP340tlU1xZbtannHyhSUyL5CWkds2mCZjgTOvbvbKsGsLYIRadNg7MwUYNskEYOc8Y1dvPMrkKgWmjuzFgoCypN11mRAkknk99Q3W2J2ttEEWkBKakh4cdzyrsGBtBux8jRl6nShlX+Ql2LKfEaVEsCwcX2AEBgJK47AQC0QWu409qbLoVJHlWl65X/KVEYlSxmFBMT9NLvwrsWV6lRlVLXVCzMssDf0iO5tAA5yZ9wbtdlUo7ehtaFNMqHrNUZQfMYqQqBu69zHfGdG8jTi7SYP4puwrUXUqRSpWiHKkAM9i2ZLC0qkkwYJOdGbffOqp5lltVbj0qxAuIW6nABLxhhaw6T/l0O3hr0yygK1d+hUJZwIHSrSFWAGJM3e8E8GVN41Oqm3Sia3mLdDKCsi6FgLIICA4IjEcabidWTWfhpKYDMilZIkG5sx27qP551f+IP8ACnEhxBZT0CCC/vAmPYTOg/w658sQpALMYLkxByA4yYM8/Ak6bEG4AISGBDNfGCciDJ7D/bvrTX4XwCEd2ogDdbFQiQLKgby3ZjN0KLSThc4ye2qhtPLVagAYtcTDjhiBddxEd+4A0wqbZilgBAC25iSBgEYI9ML9jxGlu4S5mYGGY9SE9KhRaLhBj0wBBB+NY5LFmxwS8xOnV6WuqK04jIaACZGIafiJjTLwq4U5YEg9ygQEfduAvtHfnSsbOqKRJqksQQjqxuWB0sKZhTBMkAgZ76ZUd6ZmrJZALS0Bhco5hoLSG4E9h8lYyztlPcW1Npt5Mmhz3ZNe0UN5PIpT/wB3/K69rq9WUs+I0q9S0JbSqgc06jBSPlCeMfX7a5S3NMMFQOhX0o4nE5VHmGHcDkZ0Hut6xIUXQwkIxvnmZvmW7yAONFbXw2qF6lWmCZVWcC6O4pnKn5B1FUlwPPlBFm9WnfepLECbSIJMdIIzzx8540FuhbUgSwJAUyMA8GRPxMakEJe51dSoNwKkdon5EkEar8Oqj8tieAQR2+Ppz9xpkCKo9SSmzBpdHBVldYIQwCCUADH7Nn2nWiPippmRQpsGb81Uc04Y5L4Njqw4uW6cTnWcFSmlJIkOekn2AA9EyAZwSc9PadEUWMeWX8xioIJSBY+QRUvIJIhgGGdc1ZTY+IfuN9TvdaLtTqVJkVIZXNpt6hHpMvBXM++o0XqowDowtIYMAIIxIkDHMfTHtpVutl+Yk9UOtwGMCAfpj3032VSoiekeSSQisSblBgsp5AmR+0njjXJE9lrBbvCDVAGQzT9OePaJzqG1oEoIZACM3uFIfJIEwMhv50f5cwygArEgwJAEEMY7jE/Q6uPhC0mNaq6/04W8ELcxMhUHFoYE9QkxHBGhtpA2UVVFqEpSb0uTcFEixYUIGBI9Imf3Rpk3hdR2I3VOr5J6adei4byeo2r5SlyV92ZZBJ7cZ6t4sellXoZVCUpiAckLwZBPq7nJydVv4u9Jv/S2FWgMQTcxnCsR2IuIb6kHOTFVyOjFt1RovEPDzt2LutOoDTULUsuBYNADZEi6GC955hTpOrE01Rj+a5DVGIDBKYItW5hy5Bcx2C41pPCqlEITRp20WJarQPCNiQhmAJUupGMiIIyu8Y8Pp0kLB1anUB8tysZgLFS3JZQT0xkNzBnXewEqdAibWpXLMlN3RmXCMJjiQJ6QqiJiY4znXKnhZutqKwDCA6KuIH6ZkEgQTzE8aZ7IW+VcIAg3NEBQSXdrcRaVj5EdtXVDa1WnUvLqbRaDJMGIAPWStrAmeQO2jF0soqprTVdCdfaimagwqnLGCDm21TnuB/8AI6rootj01cuXVnNrFSxJUkB0ItXtgzBmTqW6ALAMIA4pmAWuEdanmBJMzkTAgQ13itt1pCkkq5kiCpYlJKtkkPPJY4EHAGhLKsmouWWCKpY0LQB+dULmOlIRJ4MAW3EHPfmTq4eCJUa5fLtZVIaoksclpk+kyIhTwBnOR0Q01KB8SZJPqlyQgjBC3RPeCTgau3FUU3LU77lZMK0B76eFjMwAWLHgfzrtO3k0QbSvvANuKi03VB1VF9dNAwLNjmRcog8541dV2cE8MG58vAJ9jaQwgjIx2+9e4qhxfUpAqUuqtTQpUY3uqAtSJaSoWZBEFjjgiV2YOr3hq4IRra1qr73Ugx6wCwJ+FPOq1m2TpXfX4ND4NtrQQFCgYELx3iBj+dPNmGEG1bczyD/aQf8AbWe8EqGHBJJDG4kAn7mc6d7SrKLawUgnKkXTwCF4PMEH69ta5/8AGPpL8X4JV9vJUASAOoHIMMcEDk8mTjJGNUjY5YqovILBBUg5PeJ7+wjXau4IVmgKgNxHVJzyMdUyT2j21XssORERADMZLQJAGOkADWZ9DTKTTSSL22x6qc9DKDcywoXsuLWJnnPcCBq2h4coIdVnBMFe3qWC2VM9iSQCQddspsrOODBgL6+Yg/qg5xzjvq6v/h8YiQAJLD3GRmM5zo0FPoEeWn/5n8a9oH+vjF5xjj/nXdCztz6M+MbeiiufKchGpMyVLOskGoIC8JlYBY9xzwL/AA+khZxWLEOAtrGYDm1izQCYGcH6aIqbWJNRDOMAWkyBFzZjPt78aM8K8PVzUqsbKFMKXYrAgElgobI6RaPcldRqie0BHh6qr0nQU3WkShCsFLXiQpJIaVDDknI41Z4RtxU2m629QKGVf6qg0AMbJvA4lWQG2T7nUNyq7qN42LCwakMK2bqaycKgVhJHNp99W+D1TelVwGrCp5bu4OKbMWbo7AAOnwpjSpLkJX9iSgzUparSqGkqTD1FipcZUYUgCJJiT9zpt4Ma25pUqVNvIcboA2ZC07TaLSTIVWY9Uz37aJ3X4fYOxqOyhanUiWsb2qBfUSUW6VZQZa1h0wNaHwSVenX8taYmsCtlphKLgF8m7KRMAHEYjTxXMadKKa76iLebEGozJTD2gCmoEpJuKXC0XFVgGJmHmAuev4RusvW3agEgFWYFlMwqhU6QIMZIjWmo1WcLxcRlQoY3KF5JUECcEHGOcGSUVaRYuUYypzHpzaGIEqqdRjM9o0Yo5RjLJlN14UyI7GmyoqsHdmSMZJBnEAZAJj+2pf8A4jTp7ahR3E+VuB6kaAikKKZB5YuSTPMQT31z8QM+53YQt0iFNS4KAFYFlpqQRbgyo6mKqWNoA1V4vUWvV6QVamWZVj1KAAvlgcWheInJjAOgpKNmfUityXz7FviH4edJsWkzl7Uesbl8uwEmLbA9yxlWOZGhNn4M1Ckz7j8yo7yKYCm9RFpAMW5IwIYxgQRp1+HNwatPy6ltoANJrcIQAh7QRdM+098wRuNvhgy2OAbQWNskFTDQBJkqPeQAM6faqH0W/tkgKvvWBFNenMBDwWgABiBHBHSfTnHfQ3he9dKb0wzLDSsjKiOg5BnOM8gx20fSpUmQoCaL0mDWBOpbXlgFEATJ6pgYOdJ9xWpUQq0ENguvNRiSQTMnGDwbRhZIidTusI7Uhb3xfsX7quKtkox/NRagpsEg+ZglbWBBaWiAMfGme42SV1SXdCoCEmSXTDU5ZY4yBxiATgyh3KBWWshJ6kBIBOLum5RyytH8NrQqq3KbZYhhaDg5ziRgEk/GQNJe3HExbuF/IFstxNSnuPMVaMXdaMog9KWrf0KDESCSBPfTtmhW/U1W5pBDFfWBkEi5kgMVIxiAdCVHpqDfdFSYCDqCqRERkfBGQeMxqzd7pQDU27I6BeFcwjE9F6YKC6ckZzOhDzLPaNcNbcm38BlalTpQdxOeHUA2gySzEYVAAZJIPGNc32xuT8tbDUVSzgwYVe8Me0jpMEDnQe13lqMjwJK2hiZLNkr1H0kEjgD+Do+pUWmioVvALAMGjh1IAH6pViInABzq0cYZT6ilS5EX27EKFcebUgBrhNoxcP0iRFs+06X1fwsFgqljKASskSfgjJ7Gfrzo7cLUqBQbSWbLQQo+pGAcKongSPY6N2G8gsJd6kwwJLFekTDEYUgyAcCSfeX4lk75GOqbqpRq1UkEXeoqAYMfpA+YjHvp94X4ox/LVijlOh6k+WxOTgZaBPeZU4gaxXj/AIcUfdPUAHWXQKwgmbpUY4DqpEZleYx9F/Du0ZKFLkOoEAgFoUwYHqCkCYyeoRxplJvBTalkPRw0l+FAAniYMkH2JzPt/aY8ORDeoBNQi4xk8CApIyRkt7D7aHalUYlcKDPQCCIJ9JWOD3JIPsNF7JPLaAoLwZlxgSYBLHucwPac6F0xbp0wpaABvtYGOoKZU89jAPcyNcDo4nAVCSfb3zByCBPJ5zOvbikzGAwVveAw+88jvn41zboWT1dgQQOTABjmYjnvpmBx5oMWmY/xan2WlH26eNc0L5r/AL/9f+de0LF83RnzhPCnZqhqEs3ls8FpxKRYw/SVLGcGefbXvEHP9IlFiBeXrvHFlP0DOeohT3HT86u8I3bWsaghbCF7kAsp6J7GDK8T7aXb/wAJq+bTZalOpSgIQmWZJW4W8ghQWI4Mc6zOdNWQ+o28l1F7Kv8ATMqrTZRD4sNblxP0NmYi0Yzqyns/KLMz3MqhWwAYhQWZY6oJIEdpn21Y9xrVWCr5LPcQ6iJkQYJEMAWJcj41zc7xSXUtwYBPuACRPcWkEHn3nXSlTpias8Nrmhi1K+pTqVFBSqQGlVILqOlu4kqAexEEau3e5BekOmWWoS0zC2EQfbLDH00Cm5uLXdKgCpIaFV15xyS0THPPzpazeY9Oncw6TdzNOGyI+ucfXXW06ZN6jd7ef9d/Jqh4gFp02p0yz158oATiSyyp6oCyS0ZMjvpNX3HmOyT+UG8y79dVlUscnIBIiCIUBYGM+fdrUhWuY01sBpwBAMnt36foF+TqobtGYqQSSDnk5BUxHeG7Rp5u2bG9i3fs/wBfcA2O2Z6l/l2WrYqrJAuYnGbixuMk5PedGNsHpOqBlVYYmpkuDPZSIADGYJlok+2ivB9sbqaAlwTc5dCjUyVCw5MXAFekiJnudMPENwnUl5qQwmFYxawMwSSRLROJPA50FGNOxWo6m6X5d+5ctC+CBazYL9jgHpg4yZmNAbyuwFo8skgTUYm5VgzAK5ZeQpiQRn2uq7opURW/w1YdRIJP7zMAzIyB3/jQfizB6nTCVWa7y5P5oGJX3qKp45PGYxThwOlBR9V3jvh7Cff1g6+asWr01HjvgW2qTc08Bf7Tqe7epQp0Wagajst/nOICZIK8BywCgy4MXD2jUnSqHMVWFoFppiOnBHqkwe4xMQfbV203Bp0rVZkUvdEAx0wyILjBMKQOx++pYugz06jfD0z+wlr71a1Q1heVICsCTKw0qf8AW1h3njTrYVWMMCWpqoDuDgGDbJ7Ekzqwm0GrSo1PNIZKRUE2Bsuxctl1AAuwAWMcHSGpUkJUqsiGq1pMcgMB29yPeJGlnB4yefqQV4HdMgsKTqlaqMCmiQwWZk1WtAC/tgkTMgRqNWklKooFVasz5o4FrfsKkn2BJFrEBoBE6QeIq4N9WrRoPUxUZiJro3pJAi4xg4hsCSQdPPANvt7jTA80ol0uiBFuNsQB0gwZBnCt7aasUVaXCKspoNUqQoqUmc+i546LhJaAYMCILQcjGn3milRU7kKCZtdACuYAgkSTCz9PpOklWv8A1dPyspUUAxTxT+0dDdOQCZ7A674XtRS9TF5JkFmAW3FtrrKxgw1uf1DnTtdAbmmmzabDcLVUqjVRdhQabKgwBgmmJwPciSTqG725XrFJ1A6XCU/MZliAshiBFxM8iAc8HMPtpuWoGdAc+Snll88AqbmE8kyueWPCo02dyrUaiOHxSTbypW0AQwyIH62DAQNFPoW0tSV1Y23X4fTcVEUixWSwI7MsEdWGBJLTcWLckZOY1pPw94JVo0fLqi3BlkqTJuMyrTbMngnnkk6V+DvUpqFuSupZirMLnHZrfMa9l4PSO2IkQ52O/wCi2nNIKWIVqYX9bZ5OSZb3yD301pZNX1VXEb1ygx5kECYSQRxgQDntB59tCrvylyGmXJJWQhM+ymMdMxJj6aGXf0/KZi5Vh02h4OWwS8GGOY99G0RTZothSSTcubgZJY8DHc66LvJ0Jbshh3CMCrAN0gx+k4z6uY/3GutUiGtNsYiMfT21RRUXYYW8gEkj6BRmMSfv76v3O5ECSf4OP7aa0F+5Ebun+5f/AGDXtKHqZOV592/517Qv1Oz/AOl+X9nznwp1qUlKBSGuC8I4aR0QoshgZVoEzkAzpp4XQmXqKWKwjQIIuBtLTzHcjPUJjOglrushQ9RygqFnMmA35d1oABFqkERJx2MlzXF5ZBaCPNYjLE9Q6QchTMEcEHtqDqWTK9Liw/Z1C9NxcWBxDHqwRmPURHcE9/bSXf7VgCoLNBJs5g2jII7xAyAYjGo1915QR6QkFT5gnlrmz8YjVNYDO7pm6k4tcMYIYQLXbEECIbuAO/MqTVUZaLl8QNT8wLE8j3wAYzIz2+2qd7UCulYTaUhgIkAkgEdoLLB9s+40uO/AYB+lgcN2J9j9Y786O8PAasUIgusQRMgkEj3PwBzI+YeF8xUvNZpNoFYhQioWQOAP1ZIMngQYzmQdd3FGTScA/qHTzEjA7zAPb2idK/OdWVVMFISZaLSpCNBg8wCIkYOinouVVRU5UtNQ2KoE3EYJPVbjJPxp07VGuU98XzeOPL4DK23eXuARrAYEC3jy0KknIJm4wTHzpfvNq9GmpyIN1S4GajImFXkQlzNOJaD20btGQAXiAZZZBAIAYgBcAAEt6pP1xqzamipZajgG0BAHMkKDdbBiZYczyDGmgh9JPd33xsoqeLeaWpqjSQMgWqSogqCTGJBJMATk5A0u2oBtJCtUgXslQrj2pgz0EQCwtLxI6Y1f454dNUoHJqkAoCSc/J9JjMLwuWIJYRHa+AxUudxcBnN1rTJJY8kyc6ZJl3U6bZelStVFRKhXAup1FEGnkAKVuJMzxJmDxoGnVQMaYd6zMx/6ZVQw5zcTGSCPoZGjK2wZ6iBWKhRc6gBi3ySfa4iWMDtrlWGptdaEZoKAzcxmZI5kAExHtpJRRm1rV9O+8Am8rFzRRfR5VzCREtJAKDpaGCr3Ge8ma64WbFJaoif4agKFFygAvF1zOwAVbeTJxqzYA2Uma+7yyuF6pHEiOQD2xIHOmPhPgrVNxSepCA1FapTPINNiVJicEC6DEEQYgaWPEmo8PT+Sr8SbFadNBUqH8tHp3D1302NS2BActTckfKgxzpLtFJ2gaiDTFWvc9nrZQKlisSZIuuMjAMR76fbvxP8AqP6lkhlrG+iGBFrqpSYPvTz7Tbqhto3TQQ2qaFwYdrXVmJngWx/7tUi7RSVQaafaQHT8IKhVdQ5KEVmgBfUWClic2zCkf5pxGrdruUenaVaqKbAnyYACkGJcjqGJgkz0kwIJjU3m3U2f0/ndKkVXlwYAC9JJuMANEex0q8e8b3JSlVosjUyy01LAsC8wUC4pqpBiAoYCQToJXxJKMnxHtBhVSQ7UyxKKvlARENYbTUAJEQ685GNTatuVRjQp0kSB6QZLAelmPSxIlVJMzEW9peD7N6nmU6qGhePOQF1aHpMBUGCTBWoRJ7CeRru23KmqAKlVtw5eQ4svtLKUAUwWW1iEI6lHeRISafoNF4XQjsmcgtWdVwbjWNRLCqgkENUeO8ESM8+zHwfzRRJBtYsAEqAEFbwWYHJKsrLBGQVPvruxr1QKdNEWmO4BhWUQQEIIKAQJWI6u3GjKlRKT3MylYZmML0D2MRPVJIAySDB50zeKLteShp4VubjDFCshRGJk5BJyQDEdzpnUpy8ZtyOkQJ7zOefb2GkPhwVmApotymZdzHHqg/PBIxnGmD7mq62BlugmWwDEenGYkcwNDTdYeQ6dpUy6rQpHlpBLAkIscWmWIEExED51VVdQhSnTAMGAVmD2JmZzng/bUqwLWswN02U2ZhLT6iEm0H1c8Rx730wymA9zKApkDBA9gqzzPx8arRZXzA1Fb9tT7U6cfbp17Rf9I/esAf8Asb/nXNdgNxMMyCFYx5q5i7Dri4AxxGR854Oo+I7hQ4W4oAxMBYDySOoSZwexiO2qKpa2QBKiVCtAJBiJzgmQSdUUUQ01YA0y5vqKQYMHIDDgKb2JjJt4AkYoztcOBghOVbcP/RDwmmhd0eGKwUUsCmJf9PJtLD+0aV7Tfttdw9NQtSmxhkkC5RgRJgsFPHcY0btlZNxRqhK9QlrptUBlEB3Yt1RBzxyNT/FIKs+3pVChXtaAKmBxUiWgQDJ++nTSprkK4IB8S2LuoG1LVadQny0pIAAMYITmDMlojv76BSuaL2O/5tObaqNNuJgMMNAMY4gxrQfiHx40WSkh8pGQK1g6gAoyB2QcsOTf8aWbjaVi9VAgqNRtJp3G7gG5IgkTOB20ySeTtuMg218SZaiNGAGuA7p0/wAZOPt76fVK1zlKjkgL0mJNo6sLOZ+on66y72krUWFHSrqFELJjA9j2I028NF8ksP8ADZRB5W8EiefTPsRcdGuQKwOKDU1pKaxKs+TUg2hSZMx1OxVYwYmPbR208Ye9ykohW8AEkkMBbIMkH2iDjv3T1VLgM3CKgQfpkiWtE8zAE4+OdXVqop0vNLDzAodpADNaFEnEQCJJOBGqIdRcspjWntV6qi9TAG40wS5ZgBhZJB4nvpR4l40SWpJaFpzcyjLRBgDEW5XpmTP00IfHC9RXVUKVEZY8w3BIN56TKH2YrJMaI23hQRFq7yv5ItEJg1CPczAVcnqbjvEaOXg1ab2qpd+gw/DGzYq9dS97L0imw6gpEoxksrFon3AgxOmO6o1SGDB1wBbBIJE4XMhZOY+h1PZ2JTUU/PohiWLVFLyssUCzhZhyLRiBMyDppt9gORUhXWLbifUAoJB5JM8EAQABzrttujp288kZj+lUCHAFhmb2ZnJCsBMwAZ9v2nE6Y+F+H+WtoQGo7LaJkC41hJm2cXyvzOiz4cxLGKiKzxAdcIrWxgHDAZ9xEHXa1nkvTNWnTLEzIwgVW5Pypuz78c6CjjIYxikxRt2S9LE6PNKhcSBcKdh7WhzcGEi0e51d4pRCBVWQ72FziVSAEpkHgOw6h/wNC7HxdCba1f8AxShW1QFpBpKK3TIB9JzKwulfjOx3A3FRnINxvsFK9HW4WuHJE9oIKleBocMom9NOaaXqC7unlae3p1WZ3NVmZgtNAyoR1TKi0kXSDjvjRHkUaFVmWsWotANFbSmWHLekimZhgAxjnnUtltlqUwlIEvSSPJclHVRFr+WQ3mLYVWQTEZ1VtqILX+mAYaZTjjETHf8AjOubLR09yNFsPG5rbeqCi0WqN0opyjIwLMxMgAkCOCfoNRq7FazKWCo6ECm4fJgnsI6lZbZmYLA8DUvCWRKRDKtOnTYpCSQOoZk5YkEsAJx7kDUd5tht6jGq58kvcjtLGm7RBnuguUEj6/Tlgz7NkqXwONvQCkFW8xwYZe79mgfpkmQOBOIGNONr4LTD3lQTkBSCQs/Xk6G8M3VuHUjJBgD49R5OJyMc/Gnm1cHkcYHE/wBjxplFFoLAnqbZA5sQMRJA6QBBBg9zdmJMc6iu8vDEkp3AckHsBjvkGB3x2OjPGKXTlmVR1G1oLWmRn2J+nOgdlXcBj5dN2aWUkARImCMtBtx9DOurIedEqdE/l06j5UXBAkBYW2VKnuxIGTj5zpxR21pm5mzm/MfxgY4x9e+g/Ddk1NUW4FqagKpMgHMgtFxg9icaIdXghmUFjkqphR3iZBPOTqg5FqFKc1RP/cP+de147V+1ajHaaf8A/JrmgdZ8qWqJe6oWvkBbQoXvAAz8nU2r37egWBJFN3gkgM61XIuHcSeD7DSncbkuqFQEtHoVQM9wTyZ9yfb3Oi6dc2UJ9IVlz73ksB3wCP7a8zNX3wPMcmkS2VC6jfUvdqktEYdlZhDd2HScdpHxppv90preYyqQqkgNkhln9MdsxJwTMSBASxToQMBaZGO1zMxj/wBxGgXqGmQtU9TIFtOOp4GfaRn76rpztAepK8DOpu6cGFqVCwNwDUkBJHc1XnueFx76r/EmyJJqqYcVmFNpIKgDiQZgm4A/GoNswSVFZqGCepS8KGIJWwnP15xorxcKpqmoaj0gaflqkX1D1mI/SCWIJJ7aso06KbarvoZZfU9ZxeGEVFyCzSCCI4n9/MxMk5v2tMUSqoxZXDujMOoqQxE8ZxEdoxiNN9n4Y9asC1NqS8oIhWURMKGwi959Rgg8xZS8Pp028oVxUblwuSlq8yFEG3kFgBgD30adDSp2iFGRThpkssRzxy09gM6qr7xINSqpNKnkWsV8xsgLAUkqJ6j+mZ5jVaVVKVKhdwAVuDEMc4UCGhTIJOTj6zqW73FOnSok0qfULlLQWADQgBEiDDtJkwRGeH4AhdpdAKuDTcw9OnXqRcEksim0hQTJWFAJMCOkdjpzsNr5bCrUV2DKKl1hZWYFbQ5bFgLqTnvE4Ol/h2yo1CalQqylzeWZhnkAhOphMYLjniNaKn4tWLL5VItS8pSlMm21FABk5AYsAeTOB86KRqhkcU9/VLq1S5WSmVQH1NMZJEkdM8cSDOpVGViTFiq4ApK7DqUq0g2gsCeCT75Ixo3Y7hzTAVGU/qYMGQEmSAWKk59x79tAbfaKsQTypc3EXwZtKx6SbJPsYgBY0XYVzLd9Xo1AK3m0oLQB5nqYRcvMFgwAsEnPadJd9QDrbcyrSEFGEi4mZTKqSwYiTJmwe506peHpZUKotpEvSWGksDmnL+kkcYMAgAwBrLj/ABCoqF0VgVABVQzSTeOkgg4F3bvnQdt0PG+ESpKQvRKagoYa8rbwgLKQ0gycYJ+s6f0aSCktFi5psSKRz0E5NIntIMAGA4iIOlv9QtCpC0vMuUEhDmcgEAk8gE41f4b+IXY1Py7qbAFVLKMKsOrHsZAhuxjOTpG1B0htSKrcynbeH1lqgo9amFjp8whFOINszxysD2OtBuilalUKoBuQjSBiTHrVQcw2SoPB7mJTeKeIAimoJda4to1WYKpqC6KVRgSQ0CJjJIGldPeVIWuoemyNB4a1la11YD62kaZZ5EozTV8++g2rOi0vLqAM6VFK4Avp4IIPptW0AcRg68RVdBVIR4LJFSV6QQSpJIWYbEwPUMaY+ImnWoh2QFGA82nPpB/UrDIHGRxgwcjVO9UNTqUw5hqimQSHBtzJzkrAMQe4ydKuOSM5qbV4G4e1CzCVbFs5Wcwwm2e0ACOJM6v2NdTDFyioJMkcyVjj0mSPjWboV1VmH5k0045uVFHHLExGckgdzozwbctWVWBkHGYItWbuxnkc8FSDMaEZSb9AxlKY/q/mxdhSY4kDtEaqr03o2g0zUBnhwOMluxHUSYk/bVop+aCFXBPpuiZn5n/eeNS2e24Q34kghjzOQDcWI4zImRqqXM0dA+haEiwhTJ9EDtyo+T99Ubjdmn2VhNqqCLiZMwO0Dka5VrXYJXPAJwPeRdIPOhWVSsIuFIMIzAk5A75x7xprOVAdWvUuP/pKfJ9VYz9x5Zz9zr2qDV3B9Pm29snjt317S7gnyCuHolgwx+rB6T75/wBNHU9yKm0UmVNOo/6ZuLAWwfk/6acb1FJFOtYHYXJktI7FWgXfTSmpRqy7Xh1UBiR0hLDPB4HYe86wqpHlx9iyvuQbFLQGWmB8SMsT2EmPtpl+HL1qtBNhkVT2kGbT7tcrYEnGdIfEFpruyHkpdTEAdjaD9MEk613iuwqf1ysahZKZqIyZCg2MaJAgCDTdeMSp+dUrbGhttRsG29cPuJboUMKagQZwZLSPSJEdydTqbepWDhrVEWknsb0ADck+qoQAOwznQ23d1RqqoWqSEXpLFQQbmVRySQqz2k6YB1SoVnqqURVYTxlc8wTdP8afbckxYvmKt7vVG5r0lNW5KbqfLpqoUGmQFBJLEoGAAAEQJ0FXqtSommS9QGUJLDCf9R2bCzBCAGG9XOtBQoUlqVqlSoPOc1qgRBhUvlSzccIDb3JP2yfjNwseojQxYpTusgLbkwuct+499Pe40wjml8lm32XnbRlDS1WqtRmBkgDceWeB+lGDfVjq3xLaM9avuaq2beiq06CE9RX0oAqMHXpVmyMwNPNstP8Ao6bUEFOq1CqscuXV7ibiZy0H3Mr7aC2eyI21KmYV6n/qKtVeEJaykGubBZRUhibbjOJnT7aQ0E3Nl3he0pkUyKIeotpDVeqFaTeFEBs4EE5MRjW02z1EVSaSyoAIpgKRLMUUTgDu3sQMZ1n9+DR29CntyH3TEhWen5cDzDDFJJhBNizEm72klzulqI1KmxpqhpKGKiQHCF2nJZgpaYMAj50qb3FFbkzSAuzL1liGYgWCLYtESS85ktIBj50PunJPST6bQBcGBujDAGMt+0gWn217+tpmQbukkEwTJW4NbGWPbv34jU6G9gGxhYDNynABxgnglu599UbofcqsrO1Eo9QJ5qK1LzCnLem6DklbbpETJiJ0jr7AMQxrfnkgX5AdADAqTIDRgMDwBrSNSWJElhLTPaTPfAP8ay3j9Ou1N2Qlad6HzFJ6bWAIsOW/cexCkdxpZOic5Si8Mq3orBEWiFrFyt/UUtQN1lbQf0yASZAJYa74H4jRtFKkjtUsZy7UxYDcYbIljJBwIJnONC0PGVaijKAxquqMEhRJ45IwQo47NHvphRG3rmkjuaKLeXVGKTPTJK56HOBIGfrpKTluQupO0oyv9gfwrwxdvRdW/M21RoZWWCzBjNQcdQtXqEDEDjB3i1C6AHBuW5GbioJAEk8PAXJ9/nUfENqp8nbLUZi7hRUm5jELd1Az3OI59hGmVZVU2IrOlOFVb5IC9IABiGiSTMHOjwBaXm52KthtKxqVKzOwCQloWAYEZVh1JH7eZGhxSV2hbgWRWUFjhgQyrkduJ+RPvojxHd/0z03dXAWBwwLZJWG7wIEN3+TkffeIUlKPTYDg/GSsR2woMwTOD7nUp5jcQTkpLclkrp1xUUgVGVyCyvAwVYNIJypXuOM4jjTkeI0Qhr+bAxTRrSOokkqBxLMPUR3IHMaQVdva9doXyxDrH7Kiuzf3UAwc4Oi1oFKdKiwuLxVbAAUioGpz/muBgAdhpYusk9N0aJN5TCqAYcj8wB+u2Oy3TmQsxP8AGneyrGCXQyBb1NcQPYgYBJGYxI+NIqHhzPINtVWYsrBiYIPwSCZPbiB8Qc16cspZJtVwYKhQSpg+rkhiP1HB51ognxbNcY8xrUYQQRxiMSJ7/T/zoGrtwAVAFoUmJxiCIJHHGc/TUKW9DqLJqT/ni0ETgxyM8gavDEsD0yMfbEgty0cTqtlOKBBsm7GmB7BJj4m4T/GvaNHiKjEHHxr2hY1Hynwvd0agXa1KnnlmBokAKyMSMKSRI7wewMZ0D+IyabOnNMYDTIqHAZumRN0i2ZAA+Zsq06dB3CoKLUjEqCzAyR6yxJ78RoqpvFserSIdgB59Mp0VATAaDgMf1Ea8+03g87anlITfiLbNFPc0lJZ0AyOagCrMdiDIIPdJ761Hhm5rECnVUghQLmmAHykzjpqhlj2adVeQm62r0aZeiwHmJYx6GAyuIlYII9iBEaq3XiFfzFWq7ukKy9Q6Q4hjEAEocgnkD50Zu16iNpqiVK7rDXXPUyxiYut+0yRP7RobwkO9PZMDlqNWgxnIKs1sD3BcfYaK8Ucpual0FSg4wcFR/uT99G7HblYU8JvKzx/l8pqgH8pqsWKnb76AlSlfu96BJVqToB2VEpBAAQeWJLe+szV2tTykZ7qjeYQvLE3CUXOCSKZx2476123qkO6iT5qVCTxkU3H+gX++o+EA1KfUoFi0qsju6sGiOBEqJn9TapB4Vl4Tad+3f5Bex2a00MM/m0KZpOBFnmMb6hU8sVwkzGPjR272y1WFI0lKUkChSCAz2rAFqloFtt3ABOCdUDwtUZFkFwSjsFiTKl+THqDH5LHVtbaNVDNx+ee+XukRP6QuDxmI093wKJNyx0z8kafmIb6pXzGtRSFAAxc5AkwAsIOPpjR9BWrUQaWWphsEDhrHMdpkHGNB/wBaGBVVLU6MhyWg4BBYiOwBwJkt21Hw/wAXspM6EGm5EEr6iT3UZGIzM50kVbsMaeVz77+Qil4ajl1qVXFNUBCooDXKRPXaRB9o9vbV+w27BQo6aYC2AASucE8szPg5A+cnVW43hpgCMB7Sv+b9K/RZtnvB9xotnWQGJAvCkACSxggA9gY+g/tp91jRlG/RcBc3iLioabEAP0qWBBhT1wGFuFNsTOlPifiMK3m3utzKaYa1TzmFU8gcwcnt2t8X31ek1FWZUkE2osj0strTz6hJkzGgfwn4a9U1CxtpEsgAYm5hClpwQBAUJ/tjUNTj7CzjHc5S5Hfw6ltOi5pAuAFp0mYWAQPNaBkwpAWMkyDph4VvUa93puUqC9mQFUUAwoCyMmT0ySIzrnhhcsdvSpLSggrVNRmJWc3LiZOYBWMe2tVU2b7ejbTKKqgmpWdZI4xTpCQB9Tj50VxonN28izweuKTBnq2wIAZCCRMr1DnmJ7xoXxOulIDppvUfBhyqEx1SxPue+c6p8aRKIY1qlQkEFntVi7YwCSTA4zAzj4K8X2y7emhqqGLGCCASOIugANEgTlo7nTVyrv5FjpuXDgCbvx4UwqqihD6i1ZUpgYLRPSY+bR9J0sbaB+qjYLiZXzgDMD0EF6ccGCYnTSptKShqlJqjWrc1NISpbfaYqGBaDI/dpTW3dKpVqUxtrgkXC+0gRPU+Xc89wPjSypYoeUFDgwnyalLbt51M04KkqIaEB4FkqekcD3jGm2yqmruHkQoPQrsYMLDAD9oIknEkn2GkO6KLTo1KdNlSqj1QprOQEWYJzJ6JPlyAJ7nhttK+3NehUCnzNxTFVFkgEmQy35Ikr3xGDoKCVC6aUZWzWbGmrMKaFlAHWtoVZt/SABODznt3Gra9IIxlSxIyB3A+8/bUNpv6ZZbZuIuPbHOf5/jV3iVdLxElxwnEj3B4mD31ou1g2qSfAoSiFLMRFNjJHFjQM5+300XVocGce8ccR99AbjxAWi9TA+hkQJJz7n+Ncp7ggqoMqxFsYj4MyTjOi3QavKDDTT93+n/GvamZ9j/P/nXtdYcn/9k="/>
          <p:cNvSpPr>
            <a:spLocks noChangeAspect="1" noChangeArrowheads="1"/>
          </p:cNvSpPr>
          <p:nvPr/>
        </p:nvSpPr>
        <p:spPr bwMode="auto">
          <a:xfrm>
            <a:off x="566738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Wieso N - </a:t>
            </a:r>
            <a:r>
              <a:rPr lang="de-CH" sz="4000" b="1" dirty="0">
                <a:solidFill>
                  <a:srgbClr val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Stickstoffstabilisieren</a:t>
            </a:r>
            <a:r>
              <a:rPr lang="de-CH" sz="40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Früher war Gülle oft Abfallprodukt = Wertlos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N – Kontingent nach Nährstoffbilanz begrenzt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Genetisches Potenzial von Raps, Getreide (Protein), Mais, Kartoffeln, Futterbau (Kurzrasenweide) steigen stetig an.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Produktion nach 		ÖLN – Richtlinien Ertrag = 					Wirtschaftlichkeit</a:t>
            </a:r>
            <a:b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				Extenso Ertrag = 						Wirtschaftlichkeit</a:t>
            </a:r>
          </a:p>
          <a:p>
            <a:pPr>
              <a:buFont typeface="Wingdings" panose="05000000000000000000" pitchFamily="2" charset="2"/>
              <a:buChar char="Ø"/>
            </a:pPr>
            <a:endParaRPr lang="de-CH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Wirtschaftlichkeit wird laufend überprüft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46582" y="1634137"/>
            <a:ext cx="8219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de-CH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97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Grundlagen von Hofdüngern</a:t>
            </a:r>
          </a:p>
        </p:txBody>
      </p:sp>
      <p:sp>
        <p:nvSpPr>
          <p:cNvPr id="5" name="Rechteck 4"/>
          <p:cNvSpPr/>
          <p:nvPr/>
        </p:nvSpPr>
        <p:spPr>
          <a:xfrm>
            <a:off x="746582" y="1634137"/>
            <a:ext cx="821920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CH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Hofdünger aus der Nutztierhaltung haben aufgrund ihrer organischen Substanz und ihrer Nährstoffgehalte eine komplexe Wirkung.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de-CH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CH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organische Substanz trägt zur Humusproduktion bei. 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endParaRPr lang="de-CH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de-CH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Nährstoffe sollen möglichst effizient und über Mineraldünger ergänzt werden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4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Nährstoffgehalt an N- sehr schwankend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25604" name="Picture 4" descr="Foto zeigt Kuh in Seitenansicht beim Grasen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77" y="2306596"/>
            <a:ext cx="2447702" cy="163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 bwMode="auto">
          <a:xfrm>
            <a:off x="1115616" y="1827212"/>
            <a:ext cx="2088232" cy="174580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18679" y="2306597"/>
            <a:ext cx="2153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Grundfutter u. Kraftfutter/</a:t>
            </a:r>
            <a:br>
              <a:rPr lang="de-CH" sz="2200" dirty="0"/>
            </a:br>
            <a:r>
              <a:rPr lang="de-CH" sz="2200" dirty="0"/>
              <a:t>Futterharnstoff</a:t>
            </a:r>
          </a:p>
        </p:txBody>
      </p:sp>
      <p:sp>
        <p:nvSpPr>
          <p:cNvPr id="6" name="Ellipse 5"/>
          <p:cNvSpPr/>
          <p:nvPr/>
        </p:nvSpPr>
        <p:spPr bwMode="auto">
          <a:xfrm>
            <a:off x="1115616" y="2025650"/>
            <a:ext cx="1368152" cy="154736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5556" y="4435346"/>
            <a:ext cx="1584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Allein- u. Ergänzungs-futter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644640" y="1657129"/>
            <a:ext cx="5904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Gehalt an  N = </a:t>
            </a:r>
            <a:r>
              <a:rPr lang="de-CH" sz="2200" dirty="0" err="1"/>
              <a:t>ca</a:t>
            </a:r>
            <a:r>
              <a:rPr lang="de-CH" sz="2200" dirty="0"/>
              <a:t> 50% </a:t>
            </a:r>
            <a:r>
              <a:rPr lang="de-CH" sz="2200" dirty="0" err="1"/>
              <a:t>org.N</a:t>
            </a:r>
            <a:r>
              <a:rPr lang="de-CH" sz="2200" dirty="0"/>
              <a:t> 50% Ammonium </a:t>
            </a:r>
          </a:p>
        </p:txBody>
      </p:sp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27" y="2377812"/>
            <a:ext cx="3210768" cy="144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13563"/>
            <a:ext cx="2690252" cy="22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149080"/>
            <a:ext cx="2471531" cy="20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7440806" y="4435346"/>
            <a:ext cx="1703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Alleinfutter </a:t>
            </a:r>
            <a:r>
              <a:rPr lang="de-CH" sz="2000" dirty="0" err="1"/>
              <a:t>Pouletmast</a:t>
            </a:r>
            <a:r>
              <a:rPr lang="de-CH" sz="2000" dirty="0"/>
              <a:t> Legehennen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21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Aus Strom und </a:t>
            </a:r>
            <a:br>
              <a:rPr lang="de-CH" sz="4000" dirty="0">
                <a:latin typeface="Arial Black" panose="020B0A04020102020204" pitchFamily="34" charset="0"/>
              </a:rPr>
            </a:br>
            <a:r>
              <a:rPr lang="de-CH" sz="4000" dirty="0">
                <a:latin typeface="Arial Black" panose="020B0A04020102020204" pitchFamily="34" charset="0"/>
              </a:rPr>
              <a:t>Gasproduktion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39750" y="2613743"/>
            <a:ext cx="20880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Substrat &gt; Gülle, Mist, Siedlungs-abfälle u. andere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804248" y="2996952"/>
            <a:ext cx="2170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Gülle N= 100%   Ammonium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3968180" cy="203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912" y="1655435"/>
            <a:ext cx="3905052" cy="202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>
                <a:solidFill>
                  <a:srgbClr val="000000"/>
                </a:solidFill>
              </a:rPr>
              <a:t>skw, Pisteriz</a:t>
            </a:r>
          </a:p>
        </p:txBody>
      </p:sp>
    </p:spTree>
    <p:extLst>
      <p:ext uri="{BB962C8B-B14F-4D97-AF65-F5344CB8AC3E}">
        <p14:creationId xmlns:p14="http://schemas.microsoft.com/office/powerpoint/2010/main" val="1456481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63550" y="517823"/>
            <a:ext cx="8229600" cy="1143000"/>
          </a:xfrm>
        </p:spPr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Grundregeln für den </a:t>
            </a:r>
            <a:br>
              <a:rPr lang="de-CH" sz="4000" dirty="0">
                <a:latin typeface="Arial Black" panose="020B0A04020102020204" pitchFamily="34" charset="0"/>
              </a:rPr>
            </a:br>
            <a:r>
              <a:rPr lang="de-CH" sz="4000" dirty="0">
                <a:latin typeface="Arial Black" panose="020B0A04020102020204" pitchFamily="34" charset="0"/>
              </a:rPr>
              <a:t>Einsatz von </a:t>
            </a:r>
            <a:r>
              <a:rPr lang="de-CH" sz="4000" b="1" dirty="0">
                <a:latin typeface="Arial Black" panose="020B0A04020102020204" pitchFamily="34" charset="0"/>
              </a:rPr>
              <a:t>Hof- und Recyclingdünger</a:t>
            </a:r>
            <a:r>
              <a:rPr lang="de-CH" sz="40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6" name="Rechteck 5"/>
          <p:cNvSpPr/>
          <p:nvPr/>
        </p:nvSpPr>
        <p:spPr>
          <a:xfrm>
            <a:off x="755576" y="2132856"/>
            <a:ext cx="812027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200" dirty="0"/>
              <a:t>Um eine möglichst hohe N-Ausnutzung aus Hof- und Recyclingdüngern zu erreichen, </a:t>
            </a:r>
          </a:p>
          <a:p>
            <a:endParaRPr lang="de-CH" sz="22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/>
              <a:t>	Nährstoffgehalte an Stickstoff (Analysen Ergebnis 	beachten)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/>
              <a:t>	Optimaler Ausbringtermin und Menge pro ha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/>
              <a:t>	Stickstoffverluste vermeiden / Bodentemperaturen, 	Sommer und Herbst rasch einarbeiten,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200" dirty="0"/>
              <a:t>	Verbesserung der N-Effizienz durch N-Stabilisatoren </a:t>
            </a:r>
            <a:br>
              <a:rPr lang="de-CH" sz="2200" dirty="0"/>
            </a:br>
            <a:r>
              <a:rPr lang="de-CH" sz="2200" dirty="0"/>
              <a:t>	verzögerte  (6-8 Wochen) Umwandlung von Ammonium 	zu Nitrat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7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altLang="de-DE" dirty="0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6483250" cy="365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el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40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Hofdünger -  Analysen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367074" y="5018923"/>
            <a:ext cx="6552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000" dirty="0">
                <a:solidFill>
                  <a:srgbClr val="FF0000"/>
                </a:solidFill>
                <a:latin typeface="Arial Black" pitchFamily="34" charset="0"/>
              </a:rPr>
              <a:t>Aktionspreis von Fr. 95.00 exkl. </a:t>
            </a:r>
            <a:r>
              <a:rPr lang="de-CH" sz="3000" dirty="0" err="1">
                <a:solidFill>
                  <a:srgbClr val="FF0000"/>
                </a:solidFill>
                <a:latin typeface="Arial Black" pitchFamily="34" charset="0"/>
              </a:rPr>
              <a:t>Mwst</a:t>
            </a:r>
            <a:endParaRPr lang="de-CH" sz="3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19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51050" y="404813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spcBef>
                <a:spcPct val="0"/>
              </a:spcBef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37857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Aft>
                <a:spcPct val="0"/>
              </a:spcAft>
            </a:pPr>
            <a:endParaRPr lang="de-DE" altLang="de-DE" sz="2400" b="1">
              <a:solidFill>
                <a:srgbClr val="006600"/>
              </a:solidFill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364163" y="1628775"/>
            <a:ext cx="3328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de-DE" altLang="de-DE" sz="2000">
              <a:solidFill>
                <a:srgbClr val="000000"/>
              </a:solidFill>
            </a:endParaRP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 rot="16200000">
            <a:off x="-896937" y="5486400"/>
            <a:ext cx="2376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CH" altLang="de-DE" b="1">
                <a:solidFill>
                  <a:srgbClr val="FFFFFF"/>
                </a:solidFill>
              </a:rPr>
              <a:t>www.landor.ch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4000" dirty="0">
                <a:latin typeface="Arial Black" panose="020B0A04020102020204" pitchFamily="34" charset="0"/>
              </a:rPr>
              <a:t>Wirkungsprinzip von </a:t>
            </a:r>
            <a:r>
              <a:rPr lang="de-CH" sz="4000" dirty="0" err="1">
                <a:latin typeface="Arial Black" panose="020B0A04020102020204" pitchFamily="34" charset="0"/>
              </a:rPr>
              <a:t>Piadin</a:t>
            </a:r>
            <a:endParaRPr lang="de-CH" sz="4000" dirty="0">
              <a:latin typeface="Arial Black" panose="020B0A040201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3550" y="1340768"/>
            <a:ext cx="8229600" cy="4525963"/>
          </a:xfrm>
        </p:spPr>
        <p:txBody>
          <a:bodyPr/>
          <a:lstStyle/>
          <a:p>
            <a:endParaRPr lang="de-CH" dirty="0"/>
          </a:p>
          <a:p>
            <a:endParaRPr lang="de-CH" dirty="0"/>
          </a:p>
        </p:txBody>
      </p:sp>
      <p:pic>
        <p:nvPicPr>
          <p:cNvPr id="30722" name="Picture 2" descr="http://www.duengerfuchs.de/images/Wissenswertes/N-Verluste%20Stabilisieru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32" y="1826468"/>
            <a:ext cx="75057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2071"/>
      </p:ext>
    </p:extLst>
  </p:cSld>
  <p:clrMapOvr>
    <a:masterClrMapping/>
  </p:clrMapOvr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CH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CH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Microsoft Office PowerPoint</Application>
  <PresentationFormat>Bildschirmpräsentation (4:3)</PresentationFormat>
  <Paragraphs>155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Wingdings</vt:lpstr>
      <vt:lpstr>1_Standarddesign</vt:lpstr>
      <vt:lpstr>Die innovative Pflanzen-ernährung von Landor</vt:lpstr>
      <vt:lpstr>Landor – Piadin </vt:lpstr>
      <vt:lpstr>Wieso N - Stickstoffstabilisieren </vt:lpstr>
      <vt:lpstr>Grundlagen von Hofdüngern</vt:lpstr>
      <vt:lpstr>Nährstoffgehalt an N- sehr schwankend</vt:lpstr>
      <vt:lpstr>Aus Strom und  Gasproduktion</vt:lpstr>
      <vt:lpstr>Grundregeln für den  Einsatz von Hof- und Recyclingdünger </vt:lpstr>
      <vt:lpstr>Hofdünger -  Analysen</vt:lpstr>
      <vt:lpstr>Wirkungsprinzip von Piadin</vt:lpstr>
      <vt:lpstr>Wirkungsweise ammonium-stabilisierten Dünger</vt:lpstr>
      <vt:lpstr>Wirkungsweise von Piadin</vt:lpstr>
      <vt:lpstr>PowerPoint-Präsentation</vt:lpstr>
      <vt:lpstr>Ammonium oder Nitrat: Einfluss der N-Formen auf die Wurzeltätigkeit</vt:lpstr>
      <vt:lpstr>Theorie zur Ammonium-Düngung</vt:lpstr>
      <vt:lpstr>Unterschiede in der N- Aufnahme</vt:lpstr>
      <vt:lpstr>PowerPoint-Präsentation</vt:lpstr>
      <vt:lpstr>Anwendungszeiten</vt:lpstr>
      <vt:lpstr>Anwendung</vt:lpstr>
      <vt:lpstr>Vor u. Nachteile stabilisierte Düngung</vt:lpstr>
      <vt:lpstr>Pflanzen brauchen gezielt Nährstoffe - Nicht mehr und nicht weniger. </vt:lpstr>
    </vt:vector>
  </TitlesOfParts>
  <Company>fenaco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Inovative Pflanzen-nährung von Landor</dc:title>
  <dc:creator>Hodel Urs [Landor]</dc:creator>
  <cp:lastModifiedBy>Urs Hodel</cp:lastModifiedBy>
  <cp:revision>89</cp:revision>
  <cp:lastPrinted>2014-11-26T15:13:47Z</cp:lastPrinted>
  <dcterms:created xsi:type="dcterms:W3CDTF">2014-11-15T17:54:57Z</dcterms:created>
  <dcterms:modified xsi:type="dcterms:W3CDTF">2020-12-16T10:55:10Z</dcterms:modified>
</cp:coreProperties>
</file>