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6" r:id="rId2"/>
    <p:sldId id="294" r:id="rId3"/>
    <p:sldId id="336" r:id="rId4"/>
    <p:sldId id="357" r:id="rId5"/>
    <p:sldId id="312" r:id="rId6"/>
    <p:sldId id="298" r:id="rId7"/>
    <p:sldId id="296" r:id="rId8"/>
    <p:sldId id="334" r:id="rId9"/>
    <p:sldId id="311" r:id="rId10"/>
    <p:sldId id="323" r:id="rId11"/>
    <p:sldId id="310" r:id="rId12"/>
    <p:sldId id="349" r:id="rId13"/>
    <p:sldId id="327" r:id="rId14"/>
    <p:sldId id="350" r:id="rId15"/>
    <p:sldId id="328" r:id="rId16"/>
    <p:sldId id="329" r:id="rId17"/>
    <p:sldId id="326" r:id="rId18"/>
    <p:sldId id="356" r:id="rId19"/>
    <p:sldId id="353" r:id="rId20"/>
    <p:sldId id="352" r:id="rId21"/>
    <p:sldId id="324" r:id="rId22"/>
    <p:sldId id="309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57" autoAdjust="0"/>
    <p:restoredTop sz="94660"/>
  </p:normalViewPr>
  <p:slideViewPr>
    <p:cSldViewPr>
      <p:cViewPr varScale="1">
        <p:scale>
          <a:sx n="108" d="100"/>
          <a:sy n="108" d="100"/>
        </p:scale>
        <p:origin x="13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A0D080-47DF-4BCB-B626-FC152F71E53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33DDA35-6BA0-4DAD-9A7C-B05AF5BC795D}" type="pres">
      <dgm:prSet presAssocID="{E6A0D080-47DF-4BCB-B626-FC152F71E53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8EE5B146-6CE4-4B07-BD16-03C605C8A490}" type="presOf" srcId="{E6A0D080-47DF-4BCB-B626-FC152F71E531}" destId="{333DDA35-6BA0-4DAD-9A7C-B05AF5BC795D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4FFFF3-DBBB-4131-9CB9-AED01170E6ED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6A2BE59A-E251-4EA7-B002-75704062E324}">
      <dgm:prSet phldrT="[Text]"/>
      <dgm:spPr/>
      <dgm:t>
        <a:bodyPr/>
        <a:lstStyle/>
        <a:p>
          <a:endParaRPr lang="de-CH" dirty="0"/>
        </a:p>
      </dgm:t>
    </dgm:pt>
    <dgm:pt modelId="{DF592D1E-B70B-423B-91CA-F861FC8E9271}" type="parTrans" cxnId="{DDA2FDA0-E7E3-43D1-9CD7-2959E12206C2}">
      <dgm:prSet/>
      <dgm:spPr/>
      <dgm:t>
        <a:bodyPr/>
        <a:lstStyle/>
        <a:p>
          <a:endParaRPr lang="de-CH"/>
        </a:p>
      </dgm:t>
    </dgm:pt>
    <dgm:pt modelId="{026A4939-089F-4F3A-817B-2AD02303BD15}" type="sibTrans" cxnId="{DDA2FDA0-E7E3-43D1-9CD7-2959E12206C2}">
      <dgm:prSet/>
      <dgm:spPr/>
      <dgm:t>
        <a:bodyPr/>
        <a:lstStyle/>
        <a:p>
          <a:endParaRPr lang="de-CH"/>
        </a:p>
      </dgm:t>
    </dgm:pt>
    <dgm:pt modelId="{62D363CF-27D8-4A52-9118-0B3B6DED6191}">
      <dgm:prSet phldrT="[Text]" phldr="1"/>
      <dgm:spPr/>
      <dgm:t>
        <a:bodyPr/>
        <a:lstStyle/>
        <a:p>
          <a:endParaRPr lang="de-CH" dirty="0"/>
        </a:p>
      </dgm:t>
    </dgm:pt>
    <dgm:pt modelId="{E1296C2F-307C-4EA7-83EB-62BCBA744699}" type="parTrans" cxnId="{25197D84-4218-4AA6-A66A-534A2504DE33}">
      <dgm:prSet/>
      <dgm:spPr/>
      <dgm:t>
        <a:bodyPr/>
        <a:lstStyle/>
        <a:p>
          <a:endParaRPr lang="de-CH"/>
        </a:p>
      </dgm:t>
    </dgm:pt>
    <dgm:pt modelId="{41FFCCBB-7BB5-44B2-9A24-E0E5E9A70875}" type="sibTrans" cxnId="{25197D84-4218-4AA6-A66A-534A2504DE33}">
      <dgm:prSet/>
      <dgm:spPr/>
      <dgm:t>
        <a:bodyPr/>
        <a:lstStyle/>
        <a:p>
          <a:endParaRPr lang="de-CH"/>
        </a:p>
      </dgm:t>
    </dgm:pt>
    <dgm:pt modelId="{2A4B96CB-F3B3-4754-9E15-7271C52F2304}">
      <dgm:prSet phldrT="[Text]" phldr="1"/>
      <dgm:spPr/>
      <dgm:t>
        <a:bodyPr/>
        <a:lstStyle/>
        <a:p>
          <a:endParaRPr lang="de-CH" dirty="0"/>
        </a:p>
      </dgm:t>
    </dgm:pt>
    <dgm:pt modelId="{55C3D261-6892-4DE4-8344-C2BFCE4D4FC2}" type="parTrans" cxnId="{D8EE882C-304A-496C-876D-F63160AA078F}">
      <dgm:prSet/>
      <dgm:spPr/>
      <dgm:t>
        <a:bodyPr/>
        <a:lstStyle/>
        <a:p>
          <a:endParaRPr lang="de-CH"/>
        </a:p>
      </dgm:t>
    </dgm:pt>
    <dgm:pt modelId="{C93EC7D5-11B8-45BD-A2F2-E4F0D0B9A2E4}" type="sibTrans" cxnId="{D8EE882C-304A-496C-876D-F63160AA078F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 anchor="ctr" anchorCtr="0"/>
        <a:lstStyle/>
        <a:p>
          <a:endParaRPr lang="de-CH"/>
        </a:p>
      </dgm:t>
    </dgm:pt>
    <dgm:pt modelId="{A8E60FDD-F964-4E24-ADF1-22040D44D8DC}">
      <dgm:prSet phldrT="[Text]"/>
      <dgm:spPr/>
      <dgm:t>
        <a:bodyPr/>
        <a:lstStyle/>
        <a:p>
          <a:endParaRPr lang="de-CH" dirty="0"/>
        </a:p>
      </dgm:t>
    </dgm:pt>
    <dgm:pt modelId="{5D7FE195-2D33-4F64-898A-82CBF394E115}" type="parTrans" cxnId="{F910E6F1-963C-468D-814E-C34718C801A0}">
      <dgm:prSet/>
      <dgm:spPr/>
      <dgm:t>
        <a:bodyPr/>
        <a:lstStyle/>
        <a:p>
          <a:endParaRPr lang="de-CH"/>
        </a:p>
      </dgm:t>
    </dgm:pt>
    <dgm:pt modelId="{B713C269-D284-4D8E-950D-D05D3DFFF7C3}" type="sibTrans" cxnId="{F910E6F1-963C-468D-814E-C34718C801A0}">
      <dgm:prSet/>
      <dgm:spPr/>
      <dgm:t>
        <a:bodyPr/>
        <a:lstStyle/>
        <a:p>
          <a:endParaRPr lang="de-CH"/>
        </a:p>
      </dgm:t>
    </dgm:pt>
    <dgm:pt modelId="{E5442354-A707-4539-A197-FE25797E3067}">
      <dgm:prSet phldrT="[Text]"/>
      <dgm:spPr/>
      <dgm:t>
        <a:bodyPr/>
        <a:lstStyle/>
        <a:p>
          <a:endParaRPr lang="de-CH" dirty="0"/>
        </a:p>
      </dgm:t>
    </dgm:pt>
    <dgm:pt modelId="{34829ADC-679C-47B6-A07B-D20549C85065}" type="parTrans" cxnId="{310D94CD-8288-40BB-AB36-B898B039394D}">
      <dgm:prSet/>
      <dgm:spPr/>
      <dgm:t>
        <a:bodyPr/>
        <a:lstStyle/>
        <a:p>
          <a:endParaRPr lang="de-CH"/>
        </a:p>
      </dgm:t>
    </dgm:pt>
    <dgm:pt modelId="{E61939ED-A092-4591-907C-EE96B01F702E}" type="sibTrans" cxnId="{310D94CD-8288-40BB-AB36-B898B039394D}">
      <dgm:prSet/>
      <dgm:spPr/>
      <dgm:t>
        <a:bodyPr/>
        <a:lstStyle/>
        <a:p>
          <a:endParaRPr lang="de-CH"/>
        </a:p>
      </dgm:t>
    </dgm:pt>
    <dgm:pt modelId="{7CC52850-4A59-45BB-A878-9C1B24F1C5DD}">
      <dgm:prSet/>
      <dgm:spPr/>
      <dgm:t>
        <a:bodyPr/>
        <a:lstStyle/>
        <a:p>
          <a:endParaRPr lang="de-CH" dirty="0"/>
        </a:p>
      </dgm:t>
    </dgm:pt>
    <dgm:pt modelId="{A6BBED26-C8D1-4548-A6B3-BA9ED67B4676}" type="parTrans" cxnId="{FC8B607B-A395-4636-B505-241599F0762E}">
      <dgm:prSet/>
      <dgm:spPr/>
      <dgm:t>
        <a:bodyPr/>
        <a:lstStyle/>
        <a:p>
          <a:endParaRPr lang="de-CH"/>
        </a:p>
      </dgm:t>
    </dgm:pt>
    <dgm:pt modelId="{9A5EC5AC-BD05-46F7-B87E-4D515178D281}" type="sibTrans" cxnId="{FC8B607B-A395-4636-B505-241599F0762E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 anchor="ctr" anchorCtr="0"/>
        <a:lstStyle/>
        <a:p>
          <a:endParaRPr lang="de-CH"/>
        </a:p>
      </dgm:t>
    </dgm:pt>
    <dgm:pt modelId="{165D1E3C-883E-4F47-8171-D817142486E7}" type="pres">
      <dgm:prSet presAssocID="{904FFFF3-DBBB-4131-9CB9-AED01170E6ED}" presName="Name0" presStyleCnt="0">
        <dgm:presLayoutVars>
          <dgm:chMax val="21"/>
          <dgm:chPref val="21"/>
        </dgm:presLayoutVars>
      </dgm:prSet>
      <dgm:spPr/>
    </dgm:pt>
    <dgm:pt modelId="{BA8B58C6-8715-4C5D-B125-38DF19965E23}" type="pres">
      <dgm:prSet presAssocID="{6A2BE59A-E251-4EA7-B002-75704062E324}" presName="text1" presStyleCnt="0"/>
      <dgm:spPr/>
    </dgm:pt>
    <dgm:pt modelId="{96C70097-9913-4FBE-9CE4-4A65044C24AF}" type="pres">
      <dgm:prSet presAssocID="{6A2BE59A-E251-4EA7-B002-75704062E324}" presName="textRepeatNode" presStyleLbl="alignNode1" presStyleIdx="0" presStyleCnt="6" custLinFactX="141789" custLinFactNeighborX="200000" custLinFactNeighborY="33999">
        <dgm:presLayoutVars>
          <dgm:chMax val="0"/>
          <dgm:chPref val="0"/>
          <dgm:bulletEnabled val="1"/>
        </dgm:presLayoutVars>
      </dgm:prSet>
      <dgm:spPr/>
    </dgm:pt>
    <dgm:pt modelId="{0E08E13A-03B5-4B82-8635-C778A8A0327A}" type="pres">
      <dgm:prSet presAssocID="{6A2BE59A-E251-4EA7-B002-75704062E324}" presName="textaccent1" presStyleCnt="0"/>
      <dgm:spPr/>
    </dgm:pt>
    <dgm:pt modelId="{0568B750-7F45-4AEB-82F9-B6E560E60AB2}" type="pres">
      <dgm:prSet presAssocID="{6A2BE59A-E251-4EA7-B002-75704062E324}" presName="accentRepeatNode" presStyleLbl="solidAlignAcc1" presStyleIdx="0" presStyleCnt="12"/>
      <dgm:spPr/>
    </dgm:pt>
    <dgm:pt modelId="{8FF77EDA-E404-4585-92B4-7C776369D1FB}" type="pres">
      <dgm:prSet presAssocID="{026A4939-089F-4F3A-817B-2AD02303BD15}" presName="image1" presStyleCnt="0"/>
      <dgm:spPr/>
    </dgm:pt>
    <dgm:pt modelId="{DADEED2C-B2B1-486D-8668-B66C82271DF3}" type="pres">
      <dgm:prSet presAssocID="{026A4939-089F-4F3A-817B-2AD02303BD15}" presName="imageRepeatNode" presStyleLbl="alignAcc1" presStyleIdx="0" presStyleCnt="6"/>
      <dgm:spPr/>
    </dgm:pt>
    <dgm:pt modelId="{F6DDDF00-517A-40DE-9373-23D1680944F9}" type="pres">
      <dgm:prSet presAssocID="{026A4939-089F-4F3A-817B-2AD02303BD15}" presName="imageaccent1" presStyleCnt="0"/>
      <dgm:spPr/>
    </dgm:pt>
    <dgm:pt modelId="{37625AD2-5AB6-49EF-8855-9D4DFDF86381}" type="pres">
      <dgm:prSet presAssocID="{026A4939-089F-4F3A-817B-2AD02303BD15}" presName="accentRepeatNode" presStyleLbl="solidAlignAcc1" presStyleIdx="1" presStyleCnt="12"/>
      <dgm:spPr/>
    </dgm:pt>
    <dgm:pt modelId="{7F8F19DC-44D2-46E8-AE9B-858AD7A9FF61}" type="pres">
      <dgm:prSet presAssocID="{E5442354-A707-4539-A197-FE25797E3067}" presName="text2" presStyleCnt="0"/>
      <dgm:spPr/>
    </dgm:pt>
    <dgm:pt modelId="{60E30A97-3543-4CDA-AC3E-3DCE3ECE41F5}" type="pres">
      <dgm:prSet presAssocID="{E5442354-A707-4539-A197-FE25797E3067}" presName="textRepeatNode" presStyleLbl="alignNode1" presStyleIdx="1" presStyleCnt="6" custLinFactY="44765" custLinFactNeighborX="-49582" custLinFactNeighborY="100000">
        <dgm:presLayoutVars>
          <dgm:chMax val="0"/>
          <dgm:chPref val="0"/>
          <dgm:bulletEnabled val="1"/>
        </dgm:presLayoutVars>
      </dgm:prSet>
      <dgm:spPr/>
    </dgm:pt>
    <dgm:pt modelId="{A0F68794-060F-4886-93E4-4F28DC940B22}" type="pres">
      <dgm:prSet presAssocID="{E5442354-A707-4539-A197-FE25797E3067}" presName="textaccent2" presStyleCnt="0"/>
      <dgm:spPr/>
    </dgm:pt>
    <dgm:pt modelId="{78EC702F-7DF5-4121-8730-1C9ECBE760C4}" type="pres">
      <dgm:prSet presAssocID="{E5442354-A707-4539-A197-FE25797E3067}" presName="accentRepeatNode" presStyleLbl="solidAlignAcc1" presStyleIdx="2" presStyleCnt="12"/>
      <dgm:spPr/>
    </dgm:pt>
    <dgm:pt modelId="{5F1D10C9-9C0E-4173-B2A5-02A2F30C4F16}" type="pres">
      <dgm:prSet presAssocID="{E61939ED-A092-4591-907C-EE96B01F702E}" presName="image2" presStyleCnt="0"/>
      <dgm:spPr/>
    </dgm:pt>
    <dgm:pt modelId="{AB23A6C9-2B9A-44B7-B338-27AEF5ED1DDB}" type="pres">
      <dgm:prSet presAssocID="{E61939ED-A092-4591-907C-EE96B01F702E}" presName="imageRepeatNode" presStyleLbl="alignAcc1" presStyleIdx="1" presStyleCnt="6" custLinFactNeighborX="5199" custLinFactNeighborY="55712"/>
      <dgm:spPr/>
    </dgm:pt>
    <dgm:pt modelId="{F3A385DE-8B7D-4249-97F3-0108C35706D6}" type="pres">
      <dgm:prSet presAssocID="{E61939ED-A092-4591-907C-EE96B01F702E}" presName="imageaccent2" presStyleCnt="0"/>
      <dgm:spPr/>
    </dgm:pt>
    <dgm:pt modelId="{5C2A0FD9-390A-4276-A6C1-F377C353E456}" type="pres">
      <dgm:prSet presAssocID="{E61939ED-A092-4591-907C-EE96B01F702E}" presName="accentRepeatNode" presStyleLbl="solidAlignAcc1" presStyleIdx="3" presStyleCnt="12"/>
      <dgm:spPr/>
    </dgm:pt>
    <dgm:pt modelId="{CE2E2DCB-2D0F-4A7B-85FB-935DF719BAA6}" type="pres">
      <dgm:prSet presAssocID="{A8E60FDD-F964-4E24-ADF1-22040D44D8DC}" presName="text3" presStyleCnt="0"/>
      <dgm:spPr/>
    </dgm:pt>
    <dgm:pt modelId="{5E18081E-D164-4C11-973A-D639A5842842}" type="pres">
      <dgm:prSet presAssocID="{A8E60FDD-F964-4E24-ADF1-22040D44D8DC}" presName="textRepeatNode" presStyleLbl="alignNode1" presStyleIdx="2" presStyleCnt="6" custLinFactY="74405" custLinFactNeighborX="-89807" custLinFactNeighborY="100000">
        <dgm:presLayoutVars>
          <dgm:chMax val="0"/>
          <dgm:chPref val="0"/>
          <dgm:bulletEnabled val="1"/>
        </dgm:presLayoutVars>
      </dgm:prSet>
      <dgm:spPr/>
    </dgm:pt>
    <dgm:pt modelId="{18FDFC22-8F72-4C95-9D3E-81C12C87211F}" type="pres">
      <dgm:prSet presAssocID="{A8E60FDD-F964-4E24-ADF1-22040D44D8DC}" presName="textaccent3" presStyleCnt="0"/>
      <dgm:spPr/>
    </dgm:pt>
    <dgm:pt modelId="{5C4253B8-BF12-49EA-BFB3-2AD2B6020B16}" type="pres">
      <dgm:prSet presAssocID="{A8E60FDD-F964-4E24-ADF1-22040D44D8DC}" presName="accentRepeatNode" presStyleLbl="solidAlignAcc1" presStyleIdx="4" presStyleCnt="12"/>
      <dgm:spPr/>
    </dgm:pt>
    <dgm:pt modelId="{5E13C80E-4FEE-4A02-90E3-A43CAF368C40}" type="pres">
      <dgm:prSet presAssocID="{B713C269-D284-4D8E-950D-D05D3DFFF7C3}" presName="image3" presStyleCnt="0"/>
      <dgm:spPr/>
    </dgm:pt>
    <dgm:pt modelId="{8C08711E-B420-4BF6-AFEE-05230C8D5135}" type="pres">
      <dgm:prSet presAssocID="{B713C269-D284-4D8E-950D-D05D3DFFF7C3}" presName="imageRepeatNode" presStyleLbl="alignAcc1" presStyleIdx="2" presStyleCnt="6" custLinFactNeighborX="-91573" custLinFactNeighborY="-78079"/>
      <dgm:spPr/>
    </dgm:pt>
    <dgm:pt modelId="{8A4C5E4C-E2CF-4D06-859D-19060D5C76FD}" type="pres">
      <dgm:prSet presAssocID="{B713C269-D284-4D8E-950D-D05D3DFFF7C3}" presName="imageaccent3" presStyleCnt="0"/>
      <dgm:spPr/>
    </dgm:pt>
    <dgm:pt modelId="{EFBE5AEC-CFF4-4B29-A55F-B14BB5D40EF4}" type="pres">
      <dgm:prSet presAssocID="{B713C269-D284-4D8E-950D-D05D3DFFF7C3}" presName="accentRepeatNode" presStyleLbl="solidAlignAcc1" presStyleIdx="5" presStyleCnt="12"/>
      <dgm:spPr/>
    </dgm:pt>
    <dgm:pt modelId="{53B85D0E-F6D3-48F8-A1A0-368779568340}" type="pres">
      <dgm:prSet presAssocID="{62D363CF-27D8-4A52-9118-0B3B6DED6191}" presName="text4" presStyleCnt="0"/>
      <dgm:spPr/>
    </dgm:pt>
    <dgm:pt modelId="{7C727C25-8F0A-4901-880B-88BE5F50CFA0}" type="pres">
      <dgm:prSet presAssocID="{62D363CF-27D8-4A52-9118-0B3B6DED6191}" presName="textRepeatNode" presStyleLbl="alignNode1" presStyleIdx="3" presStyleCnt="6" custLinFactX="100000" custLinFactNeighborX="136149" custLinFactNeighborY="18564">
        <dgm:presLayoutVars>
          <dgm:chMax val="0"/>
          <dgm:chPref val="0"/>
          <dgm:bulletEnabled val="1"/>
        </dgm:presLayoutVars>
      </dgm:prSet>
      <dgm:spPr/>
    </dgm:pt>
    <dgm:pt modelId="{3D6AD404-4C1B-4AF0-B98B-B3784BA6B9F2}" type="pres">
      <dgm:prSet presAssocID="{62D363CF-27D8-4A52-9118-0B3B6DED6191}" presName="textaccent4" presStyleCnt="0"/>
      <dgm:spPr/>
    </dgm:pt>
    <dgm:pt modelId="{92A54469-BFEB-47FD-B539-E6C8EA4F123A}" type="pres">
      <dgm:prSet presAssocID="{62D363CF-27D8-4A52-9118-0B3B6DED6191}" presName="accentRepeatNode" presStyleLbl="solidAlignAcc1" presStyleIdx="6" presStyleCnt="12"/>
      <dgm:spPr/>
    </dgm:pt>
    <dgm:pt modelId="{00760B06-C12E-4376-A7E9-444EB304CA51}" type="pres">
      <dgm:prSet presAssocID="{41FFCCBB-7BB5-44B2-9A24-E0E5E9A70875}" presName="image4" presStyleCnt="0"/>
      <dgm:spPr/>
    </dgm:pt>
    <dgm:pt modelId="{E84B5608-6572-4051-8827-60B5A54D8D93}" type="pres">
      <dgm:prSet presAssocID="{41FFCCBB-7BB5-44B2-9A24-E0E5E9A70875}" presName="imageRepeatNode" presStyleLbl="alignAcc1" presStyleIdx="3" presStyleCnt="6"/>
      <dgm:spPr/>
    </dgm:pt>
    <dgm:pt modelId="{820478DA-06FE-4D85-B102-D4DF6E12CAB9}" type="pres">
      <dgm:prSet presAssocID="{41FFCCBB-7BB5-44B2-9A24-E0E5E9A70875}" presName="imageaccent4" presStyleCnt="0"/>
      <dgm:spPr/>
    </dgm:pt>
    <dgm:pt modelId="{553473F1-3230-4A65-A455-79AA2D7CC34B}" type="pres">
      <dgm:prSet presAssocID="{41FFCCBB-7BB5-44B2-9A24-E0E5E9A70875}" presName="accentRepeatNode" presStyleLbl="solidAlignAcc1" presStyleIdx="7" presStyleCnt="12"/>
      <dgm:spPr/>
    </dgm:pt>
    <dgm:pt modelId="{60CB5A6F-D9BE-4F7D-978E-BF7B348B76B5}" type="pres">
      <dgm:prSet presAssocID="{7CC52850-4A59-45BB-A878-9C1B24F1C5DD}" presName="text5" presStyleCnt="0"/>
      <dgm:spPr/>
    </dgm:pt>
    <dgm:pt modelId="{62F42A4C-0504-4E41-B55D-22C07BCD6758}" type="pres">
      <dgm:prSet presAssocID="{7CC52850-4A59-45BB-A878-9C1B24F1C5DD}" presName="textRepeatNode" presStyleLbl="alignNode1" presStyleIdx="4" presStyleCnt="6" custLinFactX="-45587" custLinFactNeighborX="-100000" custLinFactNeighborY="-71280">
        <dgm:presLayoutVars>
          <dgm:chMax val="0"/>
          <dgm:chPref val="0"/>
          <dgm:bulletEnabled val="1"/>
        </dgm:presLayoutVars>
      </dgm:prSet>
      <dgm:spPr/>
    </dgm:pt>
    <dgm:pt modelId="{B13C25E2-32A3-42F6-A2D5-990C8AED9E8F}" type="pres">
      <dgm:prSet presAssocID="{7CC52850-4A59-45BB-A878-9C1B24F1C5DD}" presName="textaccent5" presStyleCnt="0"/>
      <dgm:spPr/>
    </dgm:pt>
    <dgm:pt modelId="{3A438353-47EE-45CB-B59A-D9BDF41C7567}" type="pres">
      <dgm:prSet presAssocID="{7CC52850-4A59-45BB-A878-9C1B24F1C5DD}" presName="accentRepeatNode" presStyleLbl="solidAlignAcc1" presStyleIdx="8" presStyleCnt="12"/>
      <dgm:spPr/>
    </dgm:pt>
    <dgm:pt modelId="{CFA6B35A-A447-490B-8A34-3D77A160A470}" type="pres">
      <dgm:prSet presAssocID="{9A5EC5AC-BD05-46F7-B87E-4D515178D281}" presName="image5" presStyleCnt="0"/>
      <dgm:spPr/>
    </dgm:pt>
    <dgm:pt modelId="{BB306087-57DF-41FA-BFDF-0E92F07724D2}" type="pres">
      <dgm:prSet presAssocID="{9A5EC5AC-BD05-46F7-B87E-4D515178D281}" presName="imageRepeatNode" presStyleLbl="alignAcc1" presStyleIdx="4" presStyleCnt="6" custScaleX="130688" custScaleY="74954" custLinFactNeighborX="-92589" custLinFactNeighborY="-84938"/>
      <dgm:spPr/>
    </dgm:pt>
    <dgm:pt modelId="{C05023B8-4DD4-4820-926C-74073CB164FB}" type="pres">
      <dgm:prSet presAssocID="{9A5EC5AC-BD05-46F7-B87E-4D515178D281}" presName="imageaccent5" presStyleCnt="0"/>
      <dgm:spPr/>
    </dgm:pt>
    <dgm:pt modelId="{4C1F20A1-3A03-4199-92EB-4BE8C407D7C1}" type="pres">
      <dgm:prSet presAssocID="{9A5EC5AC-BD05-46F7-B87E-4D515178D281}" presName="accentRepeatNode" presStyleLbl="solidAlignAcc1" presStyleIdx="9" presStyleCnt="12"/>
      <dgm:spPr/>
    </dgm:pt>
    <dgm:pt modelId="{BE496FFE-C96E-4660-BBD2-2CC810B7970D}" type="pres">
      <dgm:prSet presAssocID="{2A4B96CB-F3B3-4754-9E15-7271C52F2304}" presName="text6" presStyleCnt="0"/>
      <dgm:spPr/>
    </dgm:pt>
    <dgm:pt modelId="{84251109-9969-4106-886E-B7282020150C}" type="pres">
      <dgm:prSet presAssocID="{2A4B96CB-F3B3-4754-9E15-7271C52F2304}" presName="textRepeatNode" presStyleLbl="alignNode1" presStyleIdx="5" presStyleCnt="6" custLinFactX="-45587" custLinFactNeighborX="-100000" custLinFactNeighborY="-71280">
        <dgm:presLayoutVars>
          <dgm:chMax val="0"/>
          <dgm:chPref val="0"/>
          <dgm:bulletEnabled val="1"/>
        </dgm:presLayoutVars>
      </dgm:prSet>
      <dgm:spPr/>
    </dgm:pt>
    <dgm:pt modelId="{DFCAEEE1-FBCD-433E-9B3E-50FDAEFA917E}" type="pres">
      <dgm:prSet presAssocID="{2A4B96CB-F3B3-4754-9E15-7271C52F2304}" presName="textaccent6" presStyleCnt="0"/>
      <dgm:spPr/>
    </dgm:pt>
    <dgm:pt modelId="{8E9633AA-9905-4084-A321-AE689B2F89B8}" type="pres">
      <dgm:prSet presAssocID="{2A4B96CB-F3B3-4754-9E15-7271C52F2304}" presName="accentRepeatNode" presStyleLbl="solidAlignAcc1" presStyleIdx="10" presStyleCnt="12"/>
      <dgm:spPr/>
    </dgm:pt>
    <dgm:pt modelId="{6983CA01-1EF3-41F1-85FE-20FB33C437B0}" type="pres">
      <dgm:prSet presAssocID="{C93EC7D5-11B8-45BD-A2F2-E4F0D0B9A2E4}" presName="image6" presStyleCnt="0"/>
      <dgm:spPr/>
    </dgm:pt>
    <dgm:pt modelId="{1C40D97D-84FC-45DD-9F9A-1132EA391771}" type="pres">
      <dgm:prSet presAssocID="{C93EC7D5-11B8-45BD-A2F2-E4F0D0B9A2E4}" presName="imageRepeatNode" presStyleLbl="alignAcc1" presStyleIdx="5" presStyleCnt="6" custScaleX="130688" custScaleY="74954" custLinFactNeighborX="-92589" custLinFactNeighborY="-84938"/>
      <dgm:spPr/>
    </dgm:pt>
    <dgm:pt modelId="{827C88B3-D7DE-486F-9E9A-E1DE8AEAFDCF}" type="pres">
      <dgm:prSet presAssocID="{C93EC7D5-11B8-45BD-A2F2-E4F0D0B9A2E4}" presName="imageaccent6" presStyleCnt="0"/>
      <dgm:spPr/>
    </dgm:pt>
    <dgm:pt modelId="{B395E2E8-E6C4-4104-98DD-707F7B075A3B}" type="pres">
      <dgm:prSet presAssocID="{C93EC7D5-11B8-45BD-A2F2-E4F0D0B9A2E4}" presName="accentRepeatNode" presStyleLbl="solidAlignAcc1" presStyleIdx="11" presStyleCnt="12"/>
      <dgm:spPr/>
    </dgm:pt>
  </dgm:ptLst>
  <dgm:cxnLst>
    <dgm:cxn modelId="{50E1C319-0C3F-4E5F-8109-06E8697448E3}" type="presOf" srcId="{E5442354-A707-4539-A197-FE25797E3067}" destId="{60E30A97-3543-4CDA-AC3E-3DCE3ECE41F5}" srcOrd="0" destOrd="0" presId="urn:microsoft.com/office/officeart/2008/layout/HexagonCluster"/>
    <dgm:cxn modelId="{D8EE882C-304A-496C-876D-F63160AA078F}" srcId="{904FFFF3-DBBB-4131-9CB9-AED01170E6ED}" destId="{2A4B96CB-F3B3-4754-9E15-7271C52F2304}" srcOrd="5" destOrd="0" parTransId="{55C3D261-6892-4DE4-8344-C2BFCE4D4FC2}" sibTransId="{C93EC7D5-11B8-45BD-A2F2-E4F0D0B9A2E4}"/>
    <dgm:cxn modelId="{AB420A3A-1AC1-4CEB-8FF8-3D4025E59E39}" type="presOf" srcId="{6A2BE59A-E251-4EA7-B002-75704062E324}" destId="{96C70097-9913-4FBE-9CE4-4A65044C24AF}" srcOrd="0" destOrd="0" presId="urn:microsoft.com/office/officeart/2008/layout/HexagonCluster"/>
    <dgm:cxn modelId="{0E642F3C-51F2-41C1-9065-1978115F66BF}" type="presOf" srcId="{E61939ED-A092-4591-907C-EE96B01F702E}" destId="{AB23A6C9-2B9A-44B7-B338-27AEF5ED1DDB}" srcOrd="0" destOrd="0" presId="urn:microsoft.com/office/officeart/2008/layout/HexagonCluster"/>
    <dgm:cxn modelId="{C875367B-09F7-4CE8-AF1E-FE2B52CEC388}" type="presOf" srcId="{904FFFF3-DBBB-4131-9CB9-AED01170E6ED}" destId="{165D1E3C-883E-4F47-8171-D817142486E7}" srcOrd="0" destOrd="0" presId="urn:microsoft.com/office/officeart/2008/layout/HexagonCluster"/>
    <dgm:cxn modelId="{FC8B607B-A395-4636-B505-241599F0762E}" srcId="{904FFFF3-DBBB-4131-9CB9-AED01170E6ED}" destId="{7CC52850-4A59-45BB-A878-9C1B24F1C5DD}" srcOrd="4" destOrd="0" parTransId="{A6BBED26-C8D1-4548-A6B3-BA9ED67B4676}" sibTransId="{9A5EC5AC-BD05-46F7-B87E-4D515178D281}"/>
    <dgm:cxn modelId="{B5C1C47D-8E84-4EC6-9224-63B8854CEEE2}" type="presOf" srcId="{026A4939-089F-4F3A-817B-2AD02303BD15}" destId="{DADEED2C-B2B1-486D-8668-B66C82271DF3}" srcOrd="0" destOrd="0" presId="urn:microsoft.com/office/officeart/2008/layout/HexagonCluster"/>
    <dgm:cxn modelId="{25197D84-4218-4AA6-A66A-534A2504DE33}" srcId="{904FFFF3-DBBB-4131-9CB9-AED01170E6ED}" destId="{62D363CF-27D8-4A52-9118-0B3B6DED6191}" srcOrd="3" destOrd="0" parTransId="{E1296C2F-307C-4EA7-83EB-62BCBA744699}" sibTransId="{41FFCCBB-7BB5-44B2-9A24-E0E5E9A70875}"/>
    <dgm:cxn modelId="{5E7CBB88-C3DE-40D9-B959-B1E2DF52993E}" type="presOf" srcId="{62D363CF-27D8-4A52-9118-0B3B6DED6191}" destId="{7C727C25-8F0A-4901-880B-88BE5F50CFA0}" srcOrd="0" destOrd="0" presId="urn:microsoft.com/office/officeart/2008/layout/HexagonCluster"/>
    <dgm:cxn modelId="{C5298F8B-E114-42E3-8E2A-0D4F814726E8}" type="presOf" srcId="{9A5EC5AC-BD05-46F7-B87E-4D515178D281}" destId="{BB306087-57DF-41FA-BFDF-0E92F07724D2}" srcOrd="0" destOrd="0" presId="urn:microsoft.com/office/officeart/2008/layout/HexagonCluster"/>
    <dgm:cxn modelId="{2ACFC58C-0930-4B62-938C-6B75E76B4338}" type="presOf" srcId="{7CC52850-4A59-45BB-A878-9C1B24F1C5DD}" destId="{62F42A4C-0504-4E41-B55D-22C07BCD6758}" srcOrd="0" destOrd="0" presId="urn:microsoft.com/office/officeart/2008/layout/HexagonCluster"/>
    <dgm:cxn modelId="{DDA2FDA0-E7E3-43D1-9CD7-2959E12206C2}" srcId="{904FFFF3-DBBB-4131-9CB9-AED01170E6ED}" destId="{6A2BE59A-E251-4EA7-B002-75704062E324}" srcOrd="0" destOrd="0" parTransId="{DF592D1E-B70B-423B-91CA-F861FC8E9271}" sibTransId="{026A4939-089F-4F3A-817B-2AD02303BD15}"/>
    <dgm:cxn modelId="{2AB289A6-9C0B-4B81-83F6-F90522463724}" type="presOf" srcId="{B713C269-D284-4D8E-950D-D05D3DFFF7C3}" destId="{8C08711E-B420-4BF6-AFEE-05230C8D5135}" srcOrd="0" destOrd="0" presId="urn:microsoft.com/office/officeart/2008/layout/HexagonCluster"/>
    <dgm:cxn modelId="{58044FA8-34D2-4AB2-8B51-D2854F5DB443}" type="presOf" srcId="{2A4B96CB-F3B3-4754-9E15-7271C52F2304}" destId="{84251109-9969-4106-886E-B7282020150C}" srcOrd="0" destOrd="0" presId="urn:microsoft.com/office/officeart/2008/layout/HexagonCluster"/>
    <dgm:cxn modelId="{ABA30CBD-772C-42F7-B003-9D8618EB1992}" type="presOf" srcId="{A8E60FDD-F964-4E24-ADF1-22040D44D8DC}" destId="{5E18081E-D164-4C11-973A-D639A5842842}" srcOrd="0" destOrd="0" presId="urn:microsoft.com/office/officeart/2008/layout/HexagonCluster"/>
    <dgm:cxn modelId="{C5F6ECC3-9F2C-4D77-86A5-8326ECC4EF86}" type="presOf" srcId="{41FFCCBB-7BB5-44B2-9A24-E0E5E9A70875}" destId="{E84B5608-6572-4051-8827-60B5A54D8D93}" srcOrd="0" destOrd="0" presId="urn:microsoft.com/office/officeart/2008/layout/HexagonCluster"/>
    <dgm:cxn modelId="{53FCB7CB-BD31-4AF1-98A7-BF9BF80D14E8}" type="presOf" srcId="{C93EC7D5-11B8-45BD-A2F2-E4F0D0B9A2E4}" destId="{1C40D97D-84FC-45DD-9F9A-1132EA391771}" srcOrd="0" destOrd="0" presId="urn:microsoft.com/office/officeart/2008/layout/HexagonCluster"/>
    <dgm:cxn modelId="{310D94CD-8288-40BB-AB36-B898B039394D}" srcId="{904FFFF3-DBBB-4131-9CB9-AED01170E6ED}" destId="{E5442354-A707-4539-A197-FE25797E3067}" srcOrd="1" destOrd="0" parTransId="{34829ADC-679C-47B6-A07B-D20549C85065}" sibTransId="{E61939ED-A092-4591-907C-EE96B01F702E}"/>
    <dgm:cxn modelId="{F910E6F1-963C-468D-814E-C34718C801A0}" srcId="{904FFFF3-DBBB-4131-9CB9-AED01170E6ED}" destId="{A8E60FDD-F964-4E24-ADF1-22040D44D8DC}" srcOrd="2" destOrd="0" parTransId="{5D7FE195-2D33-4F64-898A-82CBF394E115}" sibTransId="{B713C269-D284-4D8E-950D-D05D3DFFF7C3}"/>
    <dgm:cxn modelId="{D593E7F1-61AC-4161-8268-C4BF7D6CE342}" type="presParOf" srcId="{165D1E3C-883E-4F47-8171-D817142486E7}" destId="{BA8B58C6-8715-4C5D-B125-38DF19965E23}" srcOrd="0" destOrd="0" presId="urn:microsoft.com/office/officeart/2008/layout/HexagonCluster"/>
    <dgm:cxn modelId="{9C3C966D-5441-426D-B2E5-D19918832387}" type="presParOf" srcId="{BA8B58C6-8715-4C5D-B125-38DF19965E23}" destId="{96C70097-9913-4FBE-9CE4-4A65044C24AF}" srcOrd="0" destOrd="0" presId="urn:microsoft.com/office/officeart/2008/layout/HexagonCluster"/>
    <dgm:cxn modelId="{B758F0BC-0FCF-47F1-AB37-A7B23470859C}" type="presParOf" srcId="{165D1E3C-883E-4F47-8171-D817142486E7}" destId="{0E08E13A-03B5-4B82-8635-C778A8A0327A}" srcOrd="1" destOrd="0" presId="urn:microsoft.com/office/officeart/2008/layout/HexagonCluster"/>
    <dgm:cxn modelId="{8E0740CA-BD62-4F72-A946-F28F4632EB4C}" type="presParOf" srcId="{0E08E13A-03B5-4B82-8635-C778A8A0327A}" destId="{0568B750-7F45-4AEB-82F9-B6E560E60AB2}" srcOrd="0" destOrd="0" presId="urn:microsoft.com/office/officeart/2008/layout/HexagonCluster"/>
    <dgm:cxn modelId="{DA147A54-0D91-48D2-A0D4-10889E3CEA33}" type="presParOf" srcId="{165D1E3C-883E-4F47-8171-D817142486E7}" destId="{8FF77EDA-E404-4585-92B4-7C776369D1FB}" srcOrd="2" destOrd="0" presId="urn:microsoft.com/office/officeart/2008/layout/HexagonCluster"/>
    <dgm:cxn modelId="{E70F96CD-90A1-43F7-AF34-852E0056328F}" type="presParOf" srcId="{8FF77EDA-E404-4585-92B4-7C776369D1FB}" destId="{DADEED2C-B2B1-486D-8668-B66C82271DF3}" srcOrd="0" destOrd="0" presId="urn:microsoft.com/office/officeart/2008/layout/HexagonCluster"/>
    <dgm:cxn modelId="{66CEEFB9-99B7-4729-B916-5C1E848CEE6A}" type="presParOf" srcId="{165D1E3C-883E-4F47-8171-D817142486E7}" destId="{F6DDDF00-517A-40DE-9373-23D1680944F9}" srcOrd="3" destOrd="0" presId="urn:microsoft.com/office/officeart/2008/layout/HexagonCluster"/>
    <dgm:cxn modelId="{24F9B0CE-938C-4EF0-B675-51BDC437C7BD}" type="presParOf" srcId="{F6DDDF00-517A-40DE-9373-23D1680944F9}" destId="{37625AD2-5AB6-49EF-8855-9D4DFDF86381}" srcOrd="0" destOrd="0" presId="urn:microsoft.com/office/officeart/2008/layout/HexagonCluster"/>
    <dgm:cxn modelId="{51D1BF8B-D3DC-47DD-85A6-4B5F93BD6D99}" type="presParOf" srcId="{165D1E3C-883E-4F47-8171-D817142486E7}" destId="{7F8F19DC-44D2-46E8-AE9B-858AD7A9FF61}" srcOrd="4" destOrd="0" presId="urn:microsoft.com/office/officeart/2008/layout/HexagonCluster"/>
    <dgm:cxn modelId="{FFC91C45-63E1-4F89-ABFE-308F0B0B6F98}" type="presParOf" srcId="{7F8F19DC-44D2-46E8-AE9B-858AD7A9FF61}" destId="{60E30A97-3543-4CDA-AC3E-3DCE3ECE41F5}" srcOrd="0" destOrd="0" presId="urn:microsoft.com/office/officeart/2008/layout/HexagonCluster"/>
    <dgm:cxn modelId="{10E07D5A-2AFA-41C9-9B13-D6540F947B8E}" type="presParOf" srcId="{165D1E3C-883E-4F47-8171-D817142486E7}" destId="{A0F68794-060F-4886-93E4-4F28DC940B22}" srcOrd="5" destOrd="0" presId="urn:microsoft.com/office/officeart/2008/layout/HexagonCluster"/>
    <dgm:cxn modelId="{04817B71-30C6-4EAA-81D5-3EA239852E28}" type="presParOf" srcId="{A0F68794-060F-4886-93E4-4F28DC940B22}" destId="{78EC702F-7DF5-4121-8730-1C9ECBE760C4}" srcOrd="0" destOrd="0" presId="urn:microsoft.com/office/officeart/2008/layout/HexagonCluster"/>
    <dgm:cxn modelId="{8257756A-E059-481C-9982-A3E59FDABF31}" type="presParOf" srcId="{165D1E3C-883E-4F47-8171-D817142486E7}" destId="{5F1D10C9-9C0E-4173-B2A5-02A2F30C4F16}" srcOrd="6" destOrd="0" presId="urn:microsoft.com/office/officeart/2008/layout/HexagonCluster"/>
    <dgm:cxn modelId="{2F7511E1-AB54-4CC1-B54D-DEBD886A4304}" type="presParOf" srcId="{5F1D10C9-9C0E-4173-B2A5-02A2F30C4F16}" destId="{AB23A6C9-2B9A-44B7-B338-27AEF5ED1DDB}" srcOrd="0" destOrd="0" presId="urn:microsoft.com/office/officeart/2008/layout/HexagonCluster"/>
    <dgm:cxn modelId="{648DCCCF-E0AD-4FFE-94D3-DC76C88D1798}" type="presParOf" srcId="{165D1E3C-883E-4F47-8171-D817142486E7}" destId="{F3A385DE-8B7D-4249-97F3-0108C35706D6}" srcOrd="7" destOrd="0" presId="urn:microsoft.com/office/officeart/2008/layout/HexagonCluster"/>
    <dgm:cxn modelId="{10E05ABE-2BC7-4BAB-B7C5-ECC6457F40BD}" type="presParOf" srcId="{F3A385DE-8B7D-4249-97F3-0108C35706D6}" destId="{5C2A0FD9-390A-4276-A6C1-F377C353E456}" srcOrd="0" destOrd="0" presId="urn:microsoft.com/office/officeart/2008/layout/HexagonCluster"/>
    <dgm:cxn modelId="{204C70E3-BE96-46A9-832C-2B2C36CA9301}" type="presParOf" srcId="{165D1E3C-883E-4F47-8171-D817142486E7}" destId="{CE2E2DCB-2D0F-4A7B-85FB-935DF719BAA6}" srcOrd="8" destOrd="0" presId="urn:microsoft.com/office/officeart/2008/layout/HexagonCluster"/>
    <dgm:cxn modelId="{0AFC4A68-AD44-4C91-BEE0-A4D9199164C2}" type="presParOf" srcId="{CE2E2DCB-2D0F-4A7B-85FB-935DF719BAA6}" destId="{5E18081E-D164-4C11-973A-D639A5842842}" srcOrd="0" destOrd="0" presId="urn:microsoft.com/office/officeart/2008/layout/HexagonCluster"/>
    <dgm:cxn modelId="{F4B92ED3-B23C-4572-A79E-311A3CE77DCF}" type="presParOf" srcId="{165D1E3C-883E-4F47-8171-D817142486E7}" destId="{18FDFC22-8F72-4C95-9D3E-81C12C87211F}" srcOrd="9" destOrd="0" presId="urn:microsoft.com/office/officeart/2008/layout/HexagonCluster"/>
    <dgm:cxn modelId="{166A3D67-AB26-44DF-9231-C13D8F7AFA33}" type="presParOf" srcId="{18FDFC22-8F72-4C95-9D3E-81C12C87211F}" destId="{5C4253B8-BF12-49EA-BFB3-2AD2B6020B16}" srcOrd="0" destOrd="0" presId="urn:microsoft.com/office/officeart/2008/layout/HexagonCluster"/>
    <dgm:cxn modelId="{E344EA11-A351-4C3B-A433-527EB39E44F0}" type="presParOf" srcId="{165D1E3C-883E-4F47-8171-D817142486E7}" destId="{5E13C80E-4FEE-4A02-90E3-A43CAF368C40}" srcOrd="10" destOrd="0" presId="urn:microsoft.com/office/officeart/2008/layout/HexagonCluster"/>
    <dgm:cxn modelId="{026119E7-1F4C-4841-B2EA-68FE71D8F5A7}" type="presParOf" srcId="{5E13C80E-4FEE-4A02-90E3-A43CAF368C40}" destId="{8C08711E-B420-4BF6-AFEE-05230C8D5135}" srcOrd="0" destOrd="0" presId="urn:microsoft.com/office/officeart/2008/layout/HexagonCluster"/>
    <dgm:cxn modelId="{AF329D05-0A06-4803-ABD8-7C5AAE312383}" type="presParOf" srcId="{165D1E3C-883E-4F47-8171-D817142486E7}" destId="{8A4C5E4C-E2CF-4D06-859D-19060D5C76FD}" srcOrd="11" destOrd="0" presId="urn:microsoft.com/office/officeart/2008/layout/HexagonCluster"/>
    <dgm:cxn modelId="{8B1E9A2C-64F6-4067-A36D-400D36482839}" type="presParOf" srcId="{8A4C5E4C-E2CF-4D06-859D-19060D5C76FD}" destId="{EFBE5AEC-CFF4-4B29-A55F-B14BB5D40EF4}" srcOrd="0" destOrd="0" presId="urn:microsoft.com/office/officeart/2008/layout/HexagonCluster"/>
    <dgm:cxn modelId="{65E8ACE0-40E1-4FCF-907E-909ECACA8023}" type="presParOf" srcId="{165D1E3C-883E-4F47-8171-D817142486E7}" destId="{53B85D0E-F6D3-48F8-A1A0-368779568340}" srcOrd="12" destOrd="0" presId="urn:microsoft.com/office/officeart/2008/layout/HexagonCluster"/>
    <dgm:cxn modelId="{E2922F5A-E5F5-43D0-B863-1726FE9F82E2}" type="presParOf" srcId="{53B85D0E-F6D3-48F8-A1A0-368779568340}" destId="{7C727C25-8F0A-4901-880B-88BE5F50CFA0}" srcOrd="0" destOrd="0" presId="urn:microsoft.com/office/officeart/2008/layout/HexagonCluster"/>
    <dgm:cxn modelId="{AFBD8D96-6BD2-4FE6-88F6-C11780B3283F}" type="presParOf" srcId="{165D1E3C-883E-4F47-8171-D817142486E7}" destId="{3D6AD404-4C1B-4AF0-B98B-B3784BA6B9F2}" srcOrd="13" destOrd="0" presId="urn:microsoft.com/office/officeart/2008/layout/HexagonCluster"/>
    <dgm:cxn modelId="{7DD849DF-95B1-42D9-AF6A-363C2D09AF8D}" type="presParOf" srcId="{3D6AD404-4C1B-4AF0-B98B-B3784BA6B9F2}" destId="{92A54469-BFEB-47FD-B539-E6C8EA4F123A}" srcOrd="0" destOrd="0" presId="urn:microsoft.com/office/officeart/2008/layout/HexagonCluster"/>
    <dgm:cxn modelId="{D05AD9D6-50D1-4D57-B22B-9CC14D354772}" type="presParOf" srcId="{165D1E3C-883E-4F47-8171-D817142486E7}" destId="{00760B06-C12E-4376-A7E9-444EB304CA51}" srcOrd="14" destOrd="0" presId="urn:microsoft.com/office/officeart/2008/layout/HexagonCluster"/>
    <dgm:cxn modelId="{F51FE4CB-4809-4C53-A631-3D987ED86784}" type="presParOf" srcId="{00760B06-C12E-4376-A7E9-444EB304CA51}" destId="{E84B5608-6572-4051-8827-60B5A54D8D93}" srcOrd="0" destOrd="0" presId="urn:microsoft.com/office/officeart/2008/layout/HexagonCluster"/>
    <dgm:cxn modelId="{36AA7DF7-EEA6-45FB-8700-B55DA46D0C4A}" type="presParOf" srcId="{165D1E3C-883E-4F47-8171-D817142486E7}" destId="{820478DA-06FE-4D85-B102-D4DF6E12CAB9}" srcOrd="15" destOrd="0" presId="urn:microsoft.com/office/officeart/2008/layout/HexagonCluster"/>
    <dgm:cxn modelId="{B0466412-6277-4F68-A6C1-4737499F06EB}" type="presParOf" srcId="{820478DA-06FE-4D85-B102-D4DF6E12CAB9}" destId="{553473F1-3230-4A65-A455-79AA2D7CC34B}" srcOrd="0" destOrd="0" presId="urn:microsoft.com/office/officeart/2008/layout/HexagonCluster"/>
    <dgm:cxn modelId="{27AC0B5F-C56F-430E-BDB0-DF29AE523FD1}" type="presParOf" srcId="{165D1E3C-883E-4F47-8171-D817142486E7}" destId="{60CB5A6F-D9BE-4F7D-978E-BF7B348B76B5}" srcOrd="16" destOrd="0" presId="urn:microsoft.com/office/officeart/2008/layout/HexagonCluster"/>
    <dgm:cxn modelId="{656E6759-77CD-417C-8C12-E0534EB38AE5}" type="presParOf" srcId="{60CB5A6F-D9BE-4F7D-978E-BF7B348B76B5}" destId="{62F42A4C-0504-4E41-B55D-22C07BCD6758}" srcOrd="0" destOrd="0" presId="urn:microsoft.com/office/officeart/2008/layout/HexagonCluster"/>
    <dgm:cxn modelId="{4F096925-8A3A-4C9E-A1E5-9682C7131703}" type="presParOf" srcId="{165D1E3C-883E-4F47-8171-D817142486E7}" destId="{B13C25E2-32A3-42F6-A2D5-990C8AED9E8F}" srcOrd="17" destOrd="0" presId="urn:microsoft.com/office/officeart/2008/layout/HexagonCluster"/>
    <dgm:cxn modelId="{66DAC9A3-877C-40F4-874F-DCC92A2D51A9}" type="presParOf" srcId="{B13C25E2-32A3-42F6-A2D5-990C8AED9E8F}" destId="{3A438353-47EE-45CB-B59A-D9BDF41C7567}" srcOrd="0" destOrd="0" presId="urn:microsoft.com/office/officeart/2008/layout/HexagonCluster"/>
    <dgm:cxn modelId="{5ECBF7A8-F5E0-4F02-80C2-25AFAFDE2F51}" type="presParOf" srcId="{165D1E3C-883E-4F47-8171-D817142486E7}" destId="{CFA6B35A-A447-490B-8A34-3D77A160A470}" srcOrd="18" destOrd="0" presId="urn:microsoft.com/office/officeart/2008/layout/HexagonCluster"/>
    <dgm:cxn modelId="{EC9EEE63-B1BB-41F7-8E2A-D27200285208}" type="presParOf" srcId="{CFA6B35A-A447-490B-8A34-3D77A160A470}" destId="{BB306087-57DF-41FA-BFDF-0E92F07724D2}" srcOrd="0" destOrd="0" presId="urn:microsoft.com/office/officeart/2008/layout/HexagonCluster"/>
    <dgm:cxn modelId="{21986EE5-0FB3-4EBB-ACAC-CE557E1DA9F0}" type="presParOf" srcId="{165D1E3C-883E-4F47-8171-D817142486E7}" destId="{C05023B8-4DD4-4820-926C-74073CB164FB}" srcOrd="19" destOrd="0" presId="urn:microsoft.com/office/officeart/2008/layout/HexagonCluster"/>
    <dgm:cxn modelId="{A5B5B1F5-D906-49AE-A3D9-125CFB72A7D1}" type="presParOf" srcId="{C05023B8-4DD4-4820-926C-74073CB164FB}" destId="{4C1F20A1-3A03-4199-92EB-4BE8C407D7C1}" srcOrd="0" destOrd="0" presId="urn:microsoft.com/office/officeart/2008/layout/HexagonCluster"/>
    <dgm:cxn modelId="{589097D6-6717-45BD-BD8F-A48C60AA67FD}" type="presParOf" srcId="{165D1E3C-883E-4F47-8171-D817142486E7}" destId="{BE496FFE-C96E-4660-BBD2-2CC810B7970D}" srcOrd="20" destOrd="0" presId="urn:microsoft.com/office/officeart/2008/layout/HexagonCluster"/>
    <dgm:cxn modelId="{603DB6C3-FBCF-4379-A59F-3A5188A04EB3}" type="presParOf" srcId="{BE496FFE-C96E-4660-BBD2-2CC810B7970D}" destId="{84251109-9969-4106-886E-B7282020150C}" srcOrd="0" destOrd="0" presId="urn:microsoft.com/office/officeart/2008/layout/HexagonCluster"/>
    <dgm:cxn modelId="{48F63028-83AC-4BF4-A0C6-5495F32E60C2}" type="presParOf" srcId="{165D1E3C-883E-4F47-8171-D817142486E7}" destId="{DFCAEEE1-FBCD-433E-9B3E-50FDAEFA917E}" srcOrd="21" destOrd="0" presId="urn:microsoft.com/office/officeart/2008/layout/HexagonCluster"/>
    <dgm:cxn modelId="{CAB7E99C-9F6C-44A2-97A7-CF0BE37305CD}" type="presParOf" srcId="{DFCAEEE1-FBCD-433E-9B3E-50FDAEFA917E}" destId="{8E9633AA-9905-4084-A321-AE689B2F89B8}" srcOrd="0" destOrd="0" presId="urn:microsoft.com/office/officeart/2008/layout/HexagonCluster"/>
    <dgm:cxn modelId="{F7243B8E-3CF2-46E9-B389-E26E1AE9CE20}" type="presParOf" srcId="{165D1E3C-883E-4F47-8171-D817142486E7}" destId="{6983CA01-1EF3-41F1-85FE-20FB33C437B0}" srcOrd="22" destOrd="0" presId="urn:microsoft.com/office/officeart/2008/layout/HexagonCluster"/>
    <dgm:cxn modelId="{2D7B52F0-DE57-4AF9-8308-B4E6D3823792}" type="presParOf" srcId="{6983CA01-1EF3-41F1-85FE-20FB33C437B0}" destId="{1C40D97D-84FC-45DD-9F9A-1132EA391771}" srcOrd="0" destOrd="0" presId="urn:microsoft.com/office/officeart/2008/layout/HexagonCluster"/>
    <dgm:cxn modelId="{867EA2FE-2997-41CB-8FD2-A92586181DC5}" type="presParOf" srcId="{165D1E3C-883E-4F47-8171-D817142486E7}" destId="{827C88B3-D7DE-486F-9E9A-E1DE8AEAFDCF}" srcOrd="23" destOrd="0" presId="urn:microsoft.com/office/officeart/2008/layout/HexagonCluster"/>
    <dgm:cxn modelId="{814F31A6-409B-46C5-A43E-265C125E3631}" type="presParOf" srcId="{827C88B3-D7DE-486F-9E9A-E1DE8AEAFDCF}" destId="{B395E2E8-E6C4-4104-98DD-707F7B075A3B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70097-9913-4FBE-9CE4-4A65044C24AF}">
      <dsp:nvSpPr>
        <dsp:cNvPr id="0" name=""/>
        <dsp:cNvSpPr/>
      </dsp:nvSpPr>
      <dsp:spPr>
        <a:xfrm>
          <a:off x="7160923" y="3495199"/>
          <a:ext cx="1704283" cy="146344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7470" rIns="0" bIns="7747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6100" kern="1200" dirty="0"/>
        </a:p>
      </dsp:txBody>
      <dsp:txXfrm>
        <a:off x="7424900" y="3721872"/>
        <a:ext cx="1176329" cy="1010096"/>
      </dsp:txXfrm>
    </dsp:sp>
    <dsp:sp modelId="{0568B750-7F45-4AEB-82F9-B6E560E60AB2}">
      <dsp:nvSpPr>
        <dsp:cNvPr id="0" name=""/>
        <dsp:cNvSpPr/>
      </dsp:nvSpPr>
      <dsp:spPr>
        <a:xfrm>
          <a:off x="1376534" y="3652093"/>
          <a:ext cx="198802" cy="17150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DEED2C-B2B1-486D-8668-B66C82271DF3}">
      <dsp:nvSpPr>
        <dsp:cNvPr id="0" name=""/>
        <dsp:cNvSpPr/>
      </dsp:nvSpPr>
      <dsp:spPr>
        <a:xfrm>
          <a:off x="-130752" y="2188651"/>
          <a:ext cx="1704283" cy="146344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25AD2-5AB6-49EF-8855-9D4DFDF86381}">
      <dsp:nvSpPr>
        <dsp:cNvPr id="0" name=""/>
        <dsp:cNvSpPr/>
      </dsp:nvSpPr>
      <dsp:spPr>
        <a:xfrm>
          <a:off x="1036762" y="3457973"/>
          <a:ext cx="198802" cy="17150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E30A97-3543-4CDA-AC3E-3DCE3ECE41F5}">
      <dsp:nvSpPr>
        <dsp:cNvPr id="0" name=""/>
        <dsp:cNvSpPr/>
      </dsp:nvSpPr>
      <dsp:spPr>
        <a:xfrm>
          <a:off x="1957476" y="4197805"/>
          <a:ext cx="1704283" cy="146344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7470" rIns="0" bIns="7747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6100" kern="1200" dirty="0"/>
        </a:p>
      </dsp:txBody>
      <dsp:txXfrm>
        <a:off x="2221453" y="4424478"/>
        <a:ext cx="1176329" cy="1010096"/>
      </dsp:txXfrm>
    </dsp:sp>
    <dsp:sp modelId="{78EC702F-7DF5-4121-8730-1C9ECBE760C4}">
      <dsp:nvSpPr>
        <dsp:cNvPr id="0" name=""/>
        <dsp:cNvSpPr/>
      </dsp:nvSpPr>
      <dsp:spPr>
        <a:xfrm>
          <a:off x="3975431" y="3449963"/>
          <a:ext cx="198802" cy="17150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23A6C9-2B9A-44B7-B338-27AEF5ED1DDB}">
      <dsp:nvSpPr>
        <dsp:cNvPr id="0" name=""/>
        <dsp:cNvSpPr/>
      </dsp:nvSpPr>
      <dsp:spPr>
        <a:xfrm>
          <a:off x="4356819" y="3810129"/>
          <a:ext cx="1704283" cy="146344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A0FD9-390A-4276-A6C1-F377C353E456}">
      <dsp:nvSpPr>
        <dsp:cNvPr id="0" name=""/>
        <dsp:cNvSpPr/>
      </dsp:nvSpPr>
      <dsp:spPr>
        <a:xfrm>
          <a:off x="4309781" y="3645968"/>
          <a:ext cx="198802" cy="17150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18081E-D164-4C11-973A-D639A5842842}">
      <dsp:nvSpPr>
        <dsp:cNvPr id="0" name=""/>
        <dsp:cNvSpPr/>
      </dsp:nvSpPr>
      <dsp:spPr>
        <a:xfrm>
          <a:off x="0" y="3932446"/>
          <a:ext cx="1704283" cy="146344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7470" rIns="0" bIns="7747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6100" kern="1200" dirty="0"/>
        </a:p>
      </dsp:txBody>
      <dsp:txXfrm>
        <a:off x="263977" y="4159119"/>
        <a:ext cx="1176329" cy="1010096"/>
      </dsp:txXfrm>
    </dsp:sp>
    <dsp:sp modelId="{5C4253B8-BF12-49EA-BFB3-2AD2B6020B16}">
      <dsp:nvSpPr>
        <dsp:cNvPr id="0" name=""/>
        <dsp:cNvSpPr/>
      </dsp:nvSpPr>
      <dsp:spPr>
        <a:xfrm>
          <a:off x="2503385" y="1407929"/>
          <a:ext cx="198802" cy="17150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8711E-B420-4BF6-AFEE-05230C8D5135}">
      <dsp:nvSpPr>
        <dsp:cNvPr id="0" name=""/>
        <dsp:cNvSpPr/>
      </dsp:nvSpPr>
      <dsp:spPr>
        <a:xfrm>
          <a:off x="1241830" y="0"/>
          <a:ext cx="1704283" cy="146344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BE5AEC-CFF4-4B29-A55F-B14BB5D40EF4}">
      <dsp:nvSpPr>
        <dsp:cNvPr id="0" name=""/>
        <dsp:cNvSpPr/>
      </dsp:nvSpPr>
      <dsp:spPr>
        <a:xfrm>
          <a:off x="2850387" y="1214751"/>
          <a:ext cx="198802" cy="17150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727C25-8F0A-4901-880B-88BE5F50CFA0}">
      <dsp:nvSpPr>
        <dsp:cNvPr id="0" name=""/>
        <dsp:cNvSpPr/>
      </dsp:nvSpPr>
      <dsp:spPr>
        <a:xfrm>
          <a:off x="7332212" y="1648505"/>
          <a:ext cx="1704283" cy="146344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4000" kern="1200" dirty="0"/>
        </a:p>
      </dsp:txBody>
      <dsp:txXfrm>
        <a:off x="7596189" y="1875178"/>
        <a:ext cx="1176329" cy="1010096"/>
      </dsp:txXfrm>
    </dsp:sp>
    <dsp:sp modelId="{92A54469-BFEB-47FD-B539-E6C8EA4F123A}">
      <dsp:nvSpPr>
        <dsp:cNvPr id="0" name=""/>
        <dsp:cNvSpPr/>
      </dsp:nvSpPr>
      <dsp:spPr>
        <a:xfrm>
          <a:off x="5742969" y="2025157"/>
          <a:ext cx="198802" cy="17150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4B5608-6572-4051-8827-60B5A54D8D93}">
      <dsp:nvSpPr>
        <dsp:cNvPr id="0" name=""/>
        <dsp:cNvSpPr/>
      </dsp:nvSpPr>
      <dsp:spPr>
        <a:xfrm>
          <a:off x="5734836" y="2199488"/>
          <a:ext cx="1704283" cy="146344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473F1-3230-4A65-A455-79AA2D7CC34B}">
      <dsp:nvSpPr>
        <dsp:cNvPr id="0" name=""/>
        <dsp:cNvSpPr/>
      </dsp:nvSpPr>
      <dsp:spPr>
        <a:xfrm>
          <a:off x="6067380" y="2225873"/>
          <a:ext cx="198802" cy="17150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42A4C-0504-4E41-B55D-22C07BCD6758}">
      <dsp:nvSpPr>
        <dsp:cNvPr id="0" name=""/>
        <dsp:cNvSpPr/>
      </dsp:nvSpPr>
      <dsp:spPr>
        <a:xfrm>
          <a:off x="3253622" y="0"/>
          <a:ext cx="1704283" cy="146344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7470" rIns="0" bIns="7747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6100" kern="1200" dirty="0"/>
        </a:p>
      </dsp:txBody>
      <dsp:txXfrm>
        <a:off x="3517599" y="226673"/>
        <a:ext cx="1176329" cy="1010096"/>
      </dsp:txXfrm>
    </dsp:sp>
    <dsp:sp modelId="{3A438353-47EE-45CB-B59A-D9BDF41C7567}">
      <dsp:nvSpPr>
        <dsp:cNvPr id="0" name=""/>
        <dsp:cNvSpPr/>
      </dsp:nvSpPr>
      <dsp:spPr>
        <a:xfrm>
          <a:off x="7209593" y="1237838"/>
          <a:ext cx="198802" cy="17150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06087-57DF-41FA-BFDF-0E92F07724D2}">
      <dsp:nvSpPr>
        <dsp:cNvPr id="0" name=""/>
        <dsp:cNvSpPr/>
      </dsp:nvSpPr>
      <dsp:spPr>
        <a:xfrm>
          <a:off x="5361976" y="338754"/>
          <a:ext cx="2227293" cy="109690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1F20A1-3A03-4199-92EB-4BE8C407D7C1}">
      <dsp:nvSpPr>
        <dsp:cNvPr id="0" name=""/>
        <dsp:cNvSpPr/>
      </dsp:nvSpPr>
      <dsp:spPr>
        <a:xfrm>
          <a:off x="7541232" y="1431016"/>
          <a:ext cx="198802" cy="17150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251109-9969-4106-886E-B7282020150C}">
      <dsp:nvSpPr>
        <dsp:cNvPr id="0" name=""/>
        <dsp:cNvSpPr/>
      </dsp:nvSpPr>
      <dsp:spPr>
        <a:xfrm>
          <a:off x="4720245" y="1970522"/>
          <a:ext cx="1704283" cy="146344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4000" kern="1200" dirty="0"/>
        </a:p>
      </dsp:txBody>
      <dsp:txXfrm>
        <a:off x="4984222" y="2197195"/>
        <a:ext cx="1176329" cy="1010096"/>
      </dsp:txXfrm>
    </dsp:sp>
    <dsp:sp modelId="{8E9633AA-9905-4084-A321-AE689B2F89B8}">
      <dsp:nvSpPr>
        <dsp:cNvPr id="0" name=""/>
        <dsp:cNvSpPr/>
      </dsp:nvSpPr>
      <dsp:spPr>
        <a:xfrm>
          <a:off x="7539425" y="4295235"/>
          <a:ext cx="198802" cy="17150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40D97D-84FC-45DD-9F9A-1132EA391771}">
      <dsp:nvSpPr>
        <dsp:cNvPr id="0" name=""/>
        <dsp:cNvSpPr/>
      </dsp:nvSpPr>
      <dsp:spPr>
        <a:xfrm>
          <a:off x="3895353" y="2754894"/>
          <a:ext cx="2227293" cy="109690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5E2E8-E6C4-4104-98DD-707F7B075A3B}">
      <dsp:nvSpPr>
        <dsp:cNvPr id="0" name=""/>
        <dsp:cNvSpPr/>
      </dsp:nvSpPr>
      <dsp:spPr>
        <a:xfrm>
          <a:off x="7223147" y="4456845"/>
          <a:ext cx="198802" cy="17150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E7F7D-CA91-414E-BED7-DCF8B6435E1C}" type="datetimeFigureOut">
              <a:rPr lang="de-CH" smtClean="0"/>
              <a:t>11.11.2020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0199-7E7A-473B-836C-08A951E030F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06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30199-7E7A-473B-836C-08A951E030FD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107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4E950A-2815-4AF1-9A66-02EAACC4AF2B}" type="slidenum">
              <a:rPr lang="de-CH" altLang="de-DE">
                <a:solidFill>
                  <a:prstClr val="black"/>
                </a:solidFill>
              </a:rPr>
              <a:pPr/>
              <a:t>17</a:t>
            </a:fld>
            <a:endParaRPr lang="de-CH" altLang="de-DE">
              <a:solidFill>
                <a:prstClr val="black"/>
              </a:solidFill>
            </a:endParaRPr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BB49-4977-49D0-AD94-96F437B3468A}" type="datetime1">
              <a:rPr lang="de-CH" smtClean="0"/>
              <a:t>11.11.2020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Uni Düsseldorf, Dr.Michael Grunert, LUA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75EF-A5FE-40EB-B7B4-BDE738368C3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0517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83C0-D852-4540-BA57-15DF7C1D8B5B}" type="datetime1">
              <a:rPr lang="de-CH" smtClean="0"/>
              <a:t>11.11.2020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Uni Düsseldorf, Dr.Michael Grunert, LUA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75EF-A5FE-40EB-B7B4-BDE738368C3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47885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9745-9169-4D8C-AA5F-710678947C16}" type="datetime1">
              <a:rPr lang="de-CH" smtClean="0"/>
              <a:t>11.11.2020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Uni Düsseldorf, Dr.Michael Grunert, LUA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75EF-A5FE-40EB-B7B4-BDE738368C3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84945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FA1C-4094-4148-88E3-86FB879DA485}" type="datetime1">
              <a:rPr lang="de-CH" smtClean="0"/>
              <a:t>11.11.2020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Uni Düsseldorf, Dr.Michael Grunert, LUA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75EF-A5FE-40EB-B7B4-BDE738368C3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6743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98BE-27DC-475A-A5E6-1B834AFF32ED}" type="datetime1">
              <a:rPr lang="de-CH" smtClean="0"/>
              <a:t>11.11.2020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Uni Düsseldorf, Dr.Michael Grunert, LUA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75EF-A5FE-40EB-B7B4-BDE738368C3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30829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A630-E0FF-4F4C-AF3A-13A87DCCA16E}" type="datetime1">
              <a:rPr lang="de-CH" smtClean="0"/>
              <a:t>11.11.2020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Uni Düsseldorf, Dr.Michael Grunert, LUA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75EF-A5FE-40EB-B7B4-BDE738368C3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2740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6893-D9C8-4ED1-9F00-C6435AC5D397}" type="datetime1">
              <a:rPr lang="de-CH" smtClean="0"/>
              <a:t>11.11.2020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Uni Düsseldorf, Dr.Michael Grunert, LUA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75EF-A5FE-40EB-B7B4-BDE738368C3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09191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EE49-E06A-45E6-83C2-43A0DE2DD4B1}" type="datetime1">
              <a:rPr lang="de-CH" smtClean="0"/>
              <a:t>11.11.2020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Uni Düsseldorf, Dr.Michael Grunert, LUA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75EF-A5FE-40EB-B7B4-BDE738368C3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39067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343A-B468-4EB0-80C6-A3FDD5131577}" type="datetime1">
              <a:rPr lang="de-CH" smtClean="0"/>
              <a:t>11.11.2020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Uni Düsseldorf, Dr.Michael Grunert, LUA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75EF-A5FE-40EB-B7B4-BDE738368C3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9105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5794-7EF6-4744-943A-4B4B591AACF5}" type="datetime1">
              <a:rPr lang="de-CH" smtClean="0"/>
              <a:t>11.11.2020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Uni Düsseldorf, Dr.Michael Grunert, LUA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75EF-A5FE-40EB-B7B4-BDE738368C3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31810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2EBEC-89A7-42F3-B0A0-C6BD79275FBA}" type="datetime1">
              <a:rPr lang="de-CH" smtClean="0"/>
              <a:t>11.11.2020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Uni Düsseldorf, Dr.Michael Grunert, LUA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75EF-A5FE-40EB-B7B4-BDE738368C3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125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AE34B-AE05-41CD-A6B4-8A2CD08D2568}" type="datetime1">
              <a:rPr lang="de-CH" smtClean="0"/>
              <a:t>11.11.2020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/>
              <a:t>Uni Düsseldorf, Dr.Michael Grunert, LUA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675EF-A5FE-40EB-B7B4-BDE738368C3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8929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-13792" y="0"/>
            <a:ext cx="9144000" cy="6856310"/>
          </a:xfrm>
          <a:prstGeom prst="rect">
            <a:avLst/>
          </a:prstGeom>
        </p:spPr>
      </p:pic>
      <p:sp>
        <p:nvSpPr>
          <p:cNvPr id="3" name="AutoShape 2" descr="data:image/png;base64,iVBORw0KGgoAAAANSUhEUgAAAGIAAABJCAYAAADGzvP7AAAgAElEQVR4nO2dZ3AkZ36fSUl2yXZZdpXLLkuWXbY/SJ9UcpAllU/2+U4S73TU3TGJS/JI3nLJ5XKXm7gB2IicgUHOOeecc06LMAAGwACYwQwmR0zqiQB29/EHLJfk7d4dJB1Oe9Q+Vb/qmZ6eRv/7qfd9e7p7Bi/wnGeCF/6hN+A5hzxVxJ7fh1qtxuX2AOBxu9i//+Dx6y5BePz44YP7aPWGY97Mrz9PFbGzKWFpZYWahhZ6e3sYG+yhe2iEzY1NpsaHyC+voqWpnra2Tuy7FkZGx8jNK6S6vJim1naaGhqZX1j8JZfyq81TRXjdLvx+PzKZHJlMxtbmJlabDYfdhlqjYUG8jFKxjcFoIuD3It9WIpVKqa0qR7ImRaPW4HA4ftm1/ErzQp/WxfP8w+f5YP2M8MIfZY/xy8j/yh4/TM5h/jhnnD/NneQb+VN8s2Cavyie5ruls/x1+T1+WDnHGzXzvFW3wHsNi3zQvMzpVgln2yVc7FzlSvc6Qb1SbvVvEjK4ReSIjNixbRInFKRMK8iY3SFnTkXhgpoSsY7KFT01qwYa1o20bhjp3DLTJ7cwpLAyptplSmNnTudEbBCQmASkVjcymwelw4fG5cPgDmD27rHr28fpP8C9d4Dv4D77Dx7y4OFXd+hDHvLw4UOCpw2s7nofP/88P1XEC3nz/GS+2SblP1Ys8S9LxPxO2SIv5M3zOxXix6//VomYF3PneCFvnt+rkfAnDcv8Rt4c/75k8Svr+Q8VS0+s+7fLl/i9qiVeyJ3jN/IX+c3CJX6/WsK/KV3iv9et8ruVEv5z9Qq/X7fKHzSs80aPlD9u2eQbbVt8s2OTlzq3eLlbxocjCt7s3+adwW0+Ht/h0oSKcxNqQuY0XJ3REr6gI3LRQLzYSNySiaQVE2mrZko3zRRuWCjbtFIj26VRYaNP42BIa2dQKzCqF5gyupgzu1myeli1edhy+FELAbSeACbfAbbAAa69AwL34f6X9u39Bw/483Y53+va5n82Kvijxk2+1SrjtR4Fr3Rv80af8qfKeELEbxaLudS3zHdalvmof513u5b4YcsSJ/sk/O+aOU72rXNhdIvvNszzWscqV4ZWuNoj5jcKFjjVLeG97lV+1L3Kr+fO8lbPKq91r/NKt5R/nTvJC3nzJC6q+Gb5GK+3S3ilVcwP2td5s0PCmf41zrTO81qHhLd7N3i9a53Lkwo+6xfz4aiCtwfk3ByREjohJ3hcTq74UET6opJksZr02S1S55TUrSrJWdHRLFURu2Sgdk1Lo1RL0rKBug0DAzINnTI93cpdBmUaGhU2ZjRmptVG5nVWxDorKyYHMpuA3OZiXWdEaRPQ2B0Y7A5MvgPsewcI+/efEHHw4AGvdcv5LxUb/LvSTf5F4RpXpzS8mLvGr+evcW1Kh3vv4GgifqtkiXd6pHzQscDb/RukTa7waoeEs/3LnOiVIlpQcWtcyqmeFc4NSXmjcYKXW5b4p0WLpE1L+W7rMt9vW+afZU/wSvsSEWNrRI4s8bulh+t/tXWRM8Myvtsk5vaknAsdc1wYWKF4RcONjnsk3FMQO75G1Mw2IdNbfNCzxPlJFaliDXE909wYlxN3T0nWIxGJc9uUrymoW1gnS6wmb1FOjniH+g0tiSsmOteV1MtNJM6r6JSbGJBruac20SlR0K8w0KiwITbauafUsKAxs2iwsmSwItPrken0yMw2pDtqNHYnJpf7cYs4FPHwCRGXxzWcHVFxc1ZLwZqB+AUdVyZVJIr1FK8aEJvdR++aXswY54XMSV7MnOTF7BleTBs5nGZP82tpo7yQPXP4Wtroo/kzvJA3z69lTX3xPPfe4/cc5nCZw3mzvJg9wz/Ju8c/z5niXxXN8W9zx/nt0kX+U8k8/7Vsnt8vm+MPqpf4H/Ur/EnzBt+oWeT/NUl4qX2Dlzs2+GHbCicGFLzTt8WPB7f4cGib0/3rXBxXcGVyh6CJbULmtYTOKIlZPGwRKYs60ueV5C1rKVk1ULVholFho2HTSOuWnt4dG0NqO+M6G9M6O3MGB8sWJ8t6G3K7F/mu6ydEPPiqiIP7VDe0kFNYTEdPH72Dw7S0d5FXXE51Qws9/UM4XcLTRTSKt2lYlP/S07gop0ksp1ksp2Vpm9albdqXt+lYVtC5oqBboqBHoqB3VUn/6g4Da0oG13YYXt9hRLrDqHSH8Q0VExsqJjfVTG2pmZGpmZWpuSfXMCfXsLCtYVGhQazQsqTUsqLUItnRsabSsa7SI1Xr2VTr2dLokWn1yLUGFDoDSp2BHb0Rld6IxmBEazChM5rQmUzoTWYMJhNGsxmT2YzX6328Mx8+fIjP78dkNmM0mfF6fVisVnZtNhxOJ9ZdG3t7e08XUSPf5Xn+7qndtv1C8sKCxcvPy7ReYFLnYkonMKUTmNS6HmdK52JK/9MzqXUxsrPLgNzMlM55uPyjTOufnimdkym96+du19cpR/pAt+vwYrC40ZsF9GYBncmF3ixgsLgx7gqYbC5MNhdmu/A4h8/d6EwuhsYW0BptWGwCVrv7izgEdp1udp1ubC7P48dWu5tdx9MHta8rRxPhdKMzC2jNLjRmAY1JQGsW0FoEDLsejFY3RqsH064Xs92HxeHG6vRgtrvRGBzklzRi2nU9FvGVqeMLEZ9n1+nGLniOu/ZniiOL0Fs9aCzux9Fa3OisHnRWNwarB7PNg9nuxWz3YLYJWBxuzHY3LT1TZBY0YbYLWOxuLHY3Vocbm9N7GJcXm8uDXfB+RYbD7Tvu2p8pjiTC4nSjtXrYMQvsmAVUZgGN2Y3W4kFn9aDf9WC2C4etwPGo23F60O+6KGyeo7RhEJPji27L6vCw6/Bgc3qxCz7sgvdxPhdhF7w/f8O+RhxJhNXhQWXxoDIJbGpdzKzvMC7eYnxRzsj8JsNzUkbuSRlflDG5sMHs0hb3JAoWpVqCIwto6h5DobehsQiY7B4szsPYnR6c7kMRDrfvK3G6/cdd+zPFkUSYHR40Vi8RubXcSKgkNquOvJo+ShqHKWocpqxpmPLWcao7p6ntmKCmY4zK1lHqu6d5/5Ngiup6ySrrILmghcjMWsIzqglNr6G6bxmr04fd5X1ChsvzhQiLUcfUvQXW1yQAzEyO0dPTi9/vZ2FJ8ncqfHNtBZfv6cf0erUCndn2c9exsrzM6OgoHqcNpVr/d9qOzzmSCJPDjcriISSzgnPhdYSnVqI2CSiMLtbVTjY0Lja0Als6N3Kjh22DwLbew5bGRV5lN3KjgNwooDC6URrdKIwCqxoXTeMKdp1e7K5HrcDjx+n243D7cXm/ELEpWSAsTkRjYx3bcjlN9bUIu3pCw6OQKRWUlZdSXlZOXWMzopQUaqqrSEhOo7aqHIPRTPfAMEvz09TUN1FaVEBnVy/pKYlYXD5amxtZ39yivCiXuupyNtY3yM3Lo7iiiqrKSuJiYykqKGBwZJSYmFiqK0oprawDoLGpkaToMAqKS1kUi8nKyaW4sIDx0SEaWrsoLymkqLScvLxcBM/PHvOO2CLcKC1u0it6+OhGCe9eTEJrEtixCKyqXKyqXKyoXaxpBDb1XjYNbha2TMh1TronpchNh/NkJjdKixeZ0cOiUqCkR4LN5cMh+B9LcLr92F0+nO7A47+/vSFhaU1KVHQMu7u71FWW0drUQG9PN8WlpRSXFCHbkBIZFUt0bDz19fV09fTT39sNwNjoCLnZGVTXtyCZm6CquoH87Exsgp/VlSVKCvOJjIqirrqSspJi8gsKKa+qpby0jOKySjqa6zCaLKRlZLIoXiIpORWAwd5uxiamCAuLoL66krSsLEYGe6mtqyctI5PqilImpmbo6un9ufv4byHCQ2nnLO9fz+eNs0lsqnZRm92sqQUkKoFllcCKSmBN60aqFZiUaJAZPPTPbiEzedgyuFFYvGxbvGwavExtOajs/UKETfCx6/JidR0O4l/umo7KxvoqvT3d+AL7f+v3/kNztK7J7kZpdtM+LuXNs0l871QMY/MyFGaBZbXAokpgaUdgWeVmVeNGqvOwqnawZXTRPrrMlsGNzOhh2+xBZvIg1fnoWzTSMCx5fOT0uYRdlxen24/b/6u3M/8+HEmEwe5GYXQzuqLm5ZN3ePV8GpVtU8iNHpZUbhaUHsQ7LpYedVGrWoGVHQGp3sXA/DZyowe5yYvc7GHD6GFV46Gwa43RZQ27Li82wYdN8D06lD0cKzzepw+kX1eOLGLbKLC4beU771znxJUCYjNrkRkEllUuFpROxDsullUullVOpqRmhsQa1jQuhsV6lGYvCrOXbbMXmelQRHTpGBtagV2nF4fgx+HxI3gCeDz7eL17eJ+LeBK93cO2UUCqE/jOWxd5/1YFn1yPQ653sSCzsPglEUs7TublNhbkFiQqF8PzO+htPnS7PjS7PnasPta0Xu5kd6PZ9eEQAgiePbz+fXz+ffz+PQKBAHt7z7umJzDYfWwb3MgMbl49eZ2zEY28fvIqOwYBmcHL0o7rKy1iXm5jZnOXMYmJDY2A3upDa/GhtnpRW3wsKZ0EZ3RhdPhxuQO4PQF8vgB+/97jaeBXcMD9+3A0ETYfcr2AzCDw/qUIzoXV8a3XL7AqM7Cpd7GocD5qFU6WdxzUDawxKd1leEGLwuRBY/WhtvpQWXzITV4mNxzcKp7CJvgQfHu4fXt4vYctwuffIxDY+8oFFPuumc6ubhyuwzOyu2Yjgf0DZBtrOH33f+a2S1ZXWFpa4sH9PValm3+PXXW8HEmE0X4oYkvv4rPwDM7fKuEbP/iI/vElZAY3YoUDsfIwSzsOSjrEXA0vRLxpQGn2orZ62TF7UZg8SLVuWqc0RFVO4RD8uDwBXN5H8QRwCXu4PQH8gS9EbEoWSM/MoKWtnaKiQurraugbGEaUEEtr7zD5+Xl0tLeh2FFhUMtp7eilv6+H+vpGOjrbaW5q4v6+h7iEJPr6+8nKzWd4eJiSklLGxsYAmBkbpLS0lMrKCtqaG5HJtqiqbWBmbpGKijJc7uM993VEEX7khkMR8dn1fHgpiQ+uiGjom0du8LCsdCFW2hEr7CwqbIgVDj4NTqVzeIHxhS2URjc7Zi9yo5v5LQs5rWuUDm7gdAdwefcQfIdxegK4PHu4vIGvfBbYWhNTWd9EekoSsfEiGuurKK9uICs1ifyyGrJyC5idmqC8pgGbxURYZAy1NVWUlJbS1d1Ja2sL9/e9JIlSqKwoI1GURmtzHbGx8bS0tqDRmxjobGB2fJSp2QWKCgsoyM+jubOPpJR0SgsyWVzdOjYJcEQROpsfmcHDlt5NYescwXE15NfPkFo9Q+fUNhVdEkpbp4nPbeT87QxuJ9Tw5ukw3jsbRnxeNx9djiVSVEFeRReVPRLOxjTSNbeDXfAfyvAcinB5A4+luH/iPNCDB4d3o3/5Rq0vT798v9Dh4ydv7Pp8/v0HDx7N5ytTHj7kcAm+8t6fdWPYL4ojidDs+pDqD4+aMmoHOXFBxImLaZyNqOP9a0VE5g4TnjNIWMEIN7P6uRhZx7uXsogvHqa6T07NwDbNE2oy6ua4mtrH984mUT+6jtnhZ9e1h929j9MTOMyjbkr4KSfkAPb3v2gtD+7ffyzpJzl4tNzB/lcH/v39n34gcLC/z/7+/qP1Hr+AzzmSiB2rD4nWjUTtoqB1kg+uZnDiajYn71Txg3OZvBdczSs3W/irqzW8F9F1mBu1nI9u5np0PddjGnjvYjLf/M7f8O3XTvMn332H0RUdBrsPi2sPi2sPm9uP3R3AJvgPhXzpXNPDB/dZWFjEZrOhUsnJTkvH7nCxuDDPmniW8ooKJFIZK0tinA47YrGYvf0Ders6WVxZobOxll2nizXpBssrq9TXVCJXKDHotGh1BmRbm2h1h9/xaG+uo7W9lY3lOVbl2uPZ60/hSCIUFh9LGjfLahe1AwsER2bTMLZJ/7yaxIoJMhvnaBhXElW7QmrTMiHF81xOGyW7Y52KHglB8ZW89UkIf/ZXf8M3XznFn778DhK1A70jgMG5h9G1j0XYxyrsH0oR9rG5v2gRo72tlFdUIErJwCE4qSqvoqasjKryEjKzM6msLGdudpr0nHxK8rOYnBilq2+E3s52JBIxN2/coujRybymtnZqqiupb2wiIz2V+oYmystKaWhqAWBsZICxsRGUW6tsay3Hs9efwhFbhJ+VRyL65+WcuRzGwJyaRZmF8WUdKfViFmRmZrcstE6reD+2n/ciuumYVTMr0XM7sZHzQZl8+5VT/OUbp3np3cvsWHwYXfuYhQMswgG77sNYXHtYhX123V90Hw6bhb7+ARbEy8ADpOsbLM/fo72tlZmZaTY2N1haXqGnp4fNjXUsVjMbm3LkWxt0dnQwf+8eG5ubjE9Osy6VMjoyxPjEFHP3Zlhbl7K2tsaadAMAxbYMhUKB3Wpm1/H0m8GOgyOJUFr9LGvcLKlczGxa+fh6Mh0zCkq6Vuha0PJZzhT1Y9vI9QJTMgeN8xYK+xRIdQLTSwpeeusa73wcxv95+S1eeuM071yORWPzHbYG5z4m1z4m195hnAHMrq+K+MfAkURsm72I1QKLKhfzSic/vhBG17SCrukdumeULMhtzMtt9MxpKB5QUjehpldiZ1HpYmxWyiunQnj71C3+4rXT/Nl33+RydD5amw+dPYDWEUDr3EPn2n88NQkH2Lw/+4Pa140jiZAZfSzseFjY8TCndPLeJ7eYl1vpnVOhMnuYkVlomzNQNrRNTKOUzF4Fo5tOpqRW7uaNUdq5yI8vJPCDD27ylyc+ITq3CaXZy47V/ziqXT8qmx+NI4DeGcAiPG8RTyAz+phXuJnbFphTODl1KYx5mZnOOTXDywaWVQ6G1q0sqtxMbQt0S5x0LBqpGFVxObWfu4WT5LUt8cbNSl567wYFLeMoLZ8LCLCzG0BlC6C27x22CufecxFP43MRn+f8rRTGlncQq11INB4WdpzUTakoHVUxoxDIHdihbdFKSvMaQTmjvHWzgXNhNXz7wxj+8PunaZ+RsW35QoJy14/KvofavofGfthFmZ+LeBK50f34VPfijsCNhDIGZqRItG6m5Q42TR7KR2XUTqioGlfTtWwntUtJxbiakPxp/vzjLL73dgj/961r/Lcfnmdmy4LC7EVp8bFj9T+eft416eyB5yKehtzoZVEpsKQSEKvcxOS20Nw/x5LGjdToZkpmY3rbSbdYT0rrOg2zJkQtm7Tf0xNSPMO3Pk7j5RO3+Pa7t/nTE5fYMnoOd/yjrkm160dtCxxKcO2jc+xhfn7U9CQ7Vj+rOi8S3eE16Zy6IcoaB1nWepGZA0j1XsY2rTTPqMnpknG7fAlRu4LPssY5HdvLX3+Sykt/fY5vvx3E9z+6hcbqRbfrRW/zorf5DmP3YnT4Mdj9mBx7WIXnV+ieQL3rZ13vYU3vYV3vpap/gfSSVpa1XjaMXtb1Aut6N+0Lei5mjhNVu0pSm4yQ0gWiqhb4zpkkXv/gLn954hJnbiRgdbqxu/1Ydx0ot1Xo9Wbsj24acAo+BMGHxxP4+Rv2NeJIIrQ2Hxt6N1sGLzKjl/45OXHplYhVLta0LmRGAYnKTlWvhJwmMXeyR6nql3Eje5iyrhXO3Cni3Y9COHcmiPikdOSrawzW1tKYGE9nSjK9eTnMDwwhuD1I5xfoLilmsKrquGt/pjiyCJnJg9zsQWnxMC8zEhqXz+KOA6nejczopmd2m7ymWdomFBS3ionIHiImf5SI1A6SUmv5/vd/xPVPb1IUGUVTTAgtkaG0R0fRm5REV0I8VRGhDFVU0JmcQqcohcHCouOu/ZniaDcPOHxsPzrKUVo9bBpcXI/MYk5hZ13rZmnbRs+9bcra5kktGyehcIQ7Se1EpLcTkVDDjeAoimNiGcnLZjg7le7YCLoiwmgPD6fis+tU3b1Nc2wUzZHRdMSKqA+NoTM587hrf6Y42jVrh59tsweF2YvC4mHb7OZkUCqZ1RMUtcxR2DBGQf0U0bld3Eqo40ZsI2klQxRUDFKRVcxgYQ4DGSI6Y8Ppjo6gJzqCsvPnKDh/jrbYCDrjw6i6e4e2yGga70ZQdTOM6vDo4679meJoV+jsXuQmDwqTF4XZw47FzamgJD64nEREdjfp+e1U1/VTUjdGeuUoqSWD1NT101lQSHdyLN3J8XTGRNESepvGWzcpvHCBkuBr9Kcn0ZsYR2d0OB0JydTfDCXv408puHSN6ZLS4679meJIIkbmldT0SGjoX6d1SErv5CZnguI5ceIkY/1j9JWW0VdYQE1CIn3dYzRm5jCQk0lNdBTtIhHtsXF0RETTfPs26ac+pOruLQazUumJj6Y9PJz28FDaQyJI++A0hVeu0Z+cwuTzMeJJmvpXSS6dIL1iguLSbtor2+gpq2WsopqRglL6MnKoDQ8l9dNPKbp+lf60FMZzc+nPzacvK4/25ByKr4cR+uabVIfdYTgzlb6EOLoiw2kPCaH2ylUKzpyjPSaWYVEKw3EihpMzjrv2Z4ojiWgflJBdMU5LaQtjxQWMFhcxUlTIQHY2PUnJVNy+Q/rFy9x6/yTpFy7Qm5xEf3o6HRm5lGfXUVbZTWKEiPaMVPqzs+mOi6c7Oor28DCqr1ynIjiYkVQRoynJ9CeI6A6Lpj8+5bhrf6Y4koihUQk95XVMl5QxkZ9Ld2Q47bHR1IeGURx0g8SLnxF08iPOvfoGpXdCaUrPoyQ6BVF2O+fDiwiLK6c5I4PhrHSGsjLoFYloCwmj/NwFmkJDGEtPZiwxnuGEOHpiYqkNukn5jdvHXfszxZFErA4MM1tUwkxRMWO5OfQnxRFy4k0iT54i4vSnXPjRB7z/8isEnb9NYkIp2dUTiAoHiS8e4kZSI6FBkbRmZDAoSmI4OZ7u+GhyTp+h9U4II6kiBhMS6Y+PpTMshMbPrpB56iMKY0THXfszxZFErHT3MJGfz1RhMSPZGfQmxZN84SKnX32dk6++wUcnTiIKiSc6MoebkUVE5XTzSUgp8cUj3M3s5m5MCYnZzeRGp5IflUr6tdtUhdxlOCuT7qQE+pOS6AoLp/7KddrvhjORnsZMcfFx1/5McSQR95qaGcjOYTS/gKF0ETW3grn2znucePUEn7xzkhvh+QQn1HI7rYVbKe1cjm/gcnQNlyIrCc3oJix7gODEOsIyu7gZlkVRVDwDebn0ZmUymJxCT1gkNVdv0p8oYjIrl2FRGiNZhcdd+zPFkURM1FZTdfc2aWc/Ie+ziwS/+TpvvfYON+KquRZWwNngND66ns5FURsX4xq4mtzJhZhKovP7OR9RyoWoKm6lNnE9ppg75z+jPyuNsfw8BtPS6Q6Nou5yEAMpyUykpDMUk0xHRCIN8WnHXfszxZFEzLe30RAbQ8rlzzj5F98i6dJ5koLvEHQtiku30wjL7uFWRhc30rr4JKyCiwlN3M7oIySzl/SaRd6/VcDNlGqCYyvIvhtJX2oyQyIRvZExNFy7wVRODhO5efTFJNJ6N47CKyGkhD4fI55guqWN1tR0WtMzybt1k57sdDqz0mnJySIstpj3bhZyJryMoJQ2IgqGuJPZy6nQct65ms7b13P4MLSMC1HFXIgoJv1OLI1R8dQH3aXhZijTeQWMZWYykp5NZ5yIgku3CToTTF7d5HHX/kxxRBHtdGZl05mVTWVsFO056bTlZVOZnErQ7VQ+CKvhZkYXl0WNXE/t5nZqKwl5HXx0J4fzkdWcjarhclIrYdndhMRXERdeQHNMPFNFxYylZdOXlEpvQjq1dyK5c/4WsXkD5DQsHHftzxRHG6zbu2kSpdGWnkFpZDhlMZEUx8aSfDeCsKRKPgwr5FJ8PR+Hl/FucC7no6u4k1xHREYb716K5ZWLKZz4LI3w7C4uByVQm5jGZEER43mF9Cdn0xGfRmVoDNEXbpJdPUV2/SIVPRvHXfszxZFETLZ2UJOYQmNaNhVxieRHxxB/7QYJN0L46FIsd1OaicjtIbKgn7MRNZy+W8r58GJuJNURndNDcFwZETEFRMUUk3w7muHUdAZT0uhNSaclOpnC4FDunr1CWnE/mfViMmsWqOhaP+7anymOJGK4vpnK+ESqkjOpFqWSFR5J4o1bpIRG8dndfM6ElPJxaAU/vlVCUHIHpyMbCc3oIDyjg5tJ9YRdC2W4tJK8i5cZLyxmSJRCZ0QMLZHRVNyJ5Obpz0gp6iWjfonUWjHp9cuUdT1vEU8wUN9IcXQ8JfEiKlNSyY+NIz8+gbi70YiKBrgY3cSJK9lEFI4QlNrGtfQBLkUUE5LciigslcmySu6VldF6I4ix9Cz6ktNpCo+lKPg2IeeuIyroJqtumbSaJZIqF0muWaKw/XmLeILBuiaKoxMoS0qhPDmVgrgEsqJjOfOjU4QkNXE+vpGTIeW8E5TPhYQWzoVX8fGVeDLzumhOy2e2pISZvDyGkpPpio6jR5RGzpW7hF+6jaiwj7SaeyRXzpNUMU98+RzxFfPkt60dd+3PFEcSMdbQRmmMiIKIOIriE8mJiiHi4hUS7oSTlNPFnex+QvPHOJvUzY+C84jNaCU1LJ6a+FSGUlKYEqUwm5PPSHomDSGR1IbFcffTYJILBxCVTZBcPkVS5RxJVQvEl88RUz5HTtvqcdf+THG0MaK5jfzIOIqi4ymJS0R04w6xV4IoSUrl0oVQ0qonuZs9ws3UDkKyOkmKymSwvIapylrmqioYFSUxnJRCf0oa5bcjSL5yh8SMVlJKRhCVjCIqHyep/B5x5dPElc0RU3aP7Mbl4679meJIIh4+eMDD+w94cHCf+/sH7Af2DrO3R8AfILB3H1/gAK9/D39gn4P9Ax4cHHB/f5+DQIA9r5eAx0PA48Hn9uAW3Hh9e/gC+/gDB/j8+3h8+3gefYnR7dvD8/xHUZ5z7Dx8iEmvxyl88ZOqj0W4HHakGzJ2HQ5km1K2NmXIFWq2traQy0xbqIYAAACvSURBVLbR6H6x/9DJaNAzM7vA9tYmkrUNFDIFGrUOydo6BoMR1c4Oi8sSlCoNG9sKpOvrrK5LWV1bRbIsQb6jRiaXsbIiYVO6xpZ8h9W1de7NzLKxKmV5bROtRsuWTMaadBP59jZrq6usr62xurbJllzOpkzOhmwT+dYWeqOBLYUK+YaUdekWsu0dpOtrrMuUv9C6P8fldHL/S9+G/UfXIp7+YysP2fsZX/n9ZfD/AQYmt1CTLHKVAAAAAElFTkSuQmC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4" name="AutoShape 4" descr="data:image/png;base64,iVBORw0KGgoAAAANSUhEUgAAAGIAAABJCAYAAADGzvP7AAAgAElEQVR4nO2dZ3AkZ36fSUl2yXZZdpXLLkuWXbY/SJ9UcpAllU/2+U4S73TU3TGJS/JI3nLJ5XKXm7gB2IicgUHOOeecc06LMAAGwACYwQwmR0zqiQB29/EHLJfk7d4dJB1Oe9Q+Vb/qmZ6eRv/7qfd9e7p7Bi/wnGeCF/6hN+A5hzxVxJ7fh1qtxuX2AOBxu9i//+Dx6y5BePz44YP7aPWGY97Mrz9PFbGzKWFpZYWahhZ6e3sYG+yhe2iEzY1NpsaHyC+voqWpnra2Tuy7FkZGx8jNK6S6vJim1naaGhqZX1j8JZfyq81TRXjdLvx+PzKZHJlMxtbmJlabDYfdhlqjYUG8jFKxjcFoIuD3It9WIpVKqa0qR7ImRaPW4HA4ftm1/ErzQp/WxfP8w+f5YP2M8MIfZY/xy8j/yh4/TM5h/jhnnD/NneQb+VN8s2Cavyie5ruls/x1+T1+WDnHGzXzvFW3wHsNi3zQvMzpVgln2yVc7FzlSvc6Qb1SbvVvEjK4ReSIjNixbRInFKRMK8iY3SFnTkXhgpoSsY7KFT01qwYa1o20bhjp3DLTJ7cwpLAyptplSmNnTudEbBCQmASkVjcymwelw4fG5cPgDmD27rHr28fpP8C9d4Dv4D77Dx7y4OFXd+hDHvLw4UOCpw2s7nofP/88P1XEC3nz/GS+2SblP1Ys8S9LxPxO2SIv5M3zOxXix6//VomYF3PneCFvnt+rkfAnDcv8Rt4c/75k8Svr+Q8VS0+s+7fLl/i9qiVeyJ3jN/IX+c3CJX6/WsK/KV3iv9et8ruVEv5z9Qq/X7fKHzSs80aPlD9u2eQbbVt8s2OTlzq3eLlbxocjCt7s3+adwW0+Ht/h0oSKcxNqQuY0XJ3REr6gI3LRQLzYSNySiaQVE2mrZko3zRRuWCjbtFIj26VRYaNP42BIa2dQKzCqF5gyupgzu1myeli1edhy+FELAbSeACbfAbbAAa69AwL34f6X9u39Bw/483Y53+va5n82Kvijxk2+1SrjtR4Fr3Rv80af8qfKeELEbxaLudS3zHdalvmof513u5b4YcsSJ/sk/O+aOU72rXNhdIvvNszzWscqV4ZWuNoj5jcKFjjVLeG97lV+1L3Kr+fO8lbPKq91r/NKt5R/nTvJC3nzJC6q+Gb5GK+3S3ilVcwP2td5s0PCmf41zrTO81qHhLd7N3i9a53Lkwo+6xfz4aiCtwfk3ByREjohJ3hcTq74UET6opJksZr02S1S55TUrSrJWdHRLFURu2Sgdk1Lo1RL0rKBug0DAzINnTI93cpdBmUaGhU2ZjRmptVG5nVWxDorKyYHMpuA3OZiXWdEaRPQ2B0Y7A5MvgPsewcI+/efEHHw4AGvdcv5LxUb/LvSTf5F4RpXpzS8mLvGr+evcW1Kh3vv4GgifqtkiXd6pHzQscDb/RukTa7waoeEs/3LnOiVIlpQcWtcyqmeFc4NSXmjcYKXW5b4p0WLpE1L+W7rMt9vW+afZU/wSvsSEWNrRI4s8bulh+t/tXWRM8Myvtsk5vaknAsdc1wYWKF4RcONjnsk3FMQO75G1Mw2IdNbfNCzxPlJFaliDXE909wYlxN3T0nWIxGJc9uUrymoW1gnS6wmb1FOjniH+g0tiSsmOteV1MtNJM6r6JSbGJBruac20SlR0K8w0KiwITbauafUsKAxs2iwsmSwItPrken0yMw2pDtqNHYnJpf7cYs4FPHwCRGXxzWcHVFxc1ZLwZqB+AUdVyZVJIr1FK8aEJvdR++aXswY54XMSV7MnOTF7BleTBs5nGZP82tpo7yQPXP4Wtroo/kzvJA3z69lTX3xPPfe4/cc5nCZw3mzvJg9wz/Ju8c/z5niXxXN8W9zx/nt0kX+U8k8/7Vsnt8vm+MPqpf4H/Ur/EnzBt+oWeT/NUl4qX2Dlzs2+GHbCicGFLzTt8WPB7f4cGib0/3rXBxXcGVyh6CJbULmtYTOKIlZPGwRKYs60ueV5C1rKVk1ULVholFho2HTSOuWnt4dG0NqO+M6G9M6O3MGB8sWJ8t6G3K7F/mu6ydEPPiqiIP7VDe0kFNYTEdPH72Dw7S0d5FXXE51Qws9/UM4XcLTRTSKt2lYlP/S07gop0ksp1ksp2Vpm9albdqXt+lYVtC5oqBboqBHoqB3VUn/6g4Da0oG13YYXt9hRLrDqHSH8Q0VExsqJjfVTG2pmZGpmZWpuSfXMCfXsLCtYVGhQazQsqTUsqLUItnRsabSsa7SI1Xr2VTr2dLokWn1yLUGFDoDSp2BHb0Rld6IxmBEazChM5rQmUzoTWYMJhNGsxmT2YzX6328Mx8+fIjP78dkNmM0mfF6fVisVnZtNhxOJ9ZdG3t7e08XUSPf5Xn+7qndtv1C8sKCxcvPy7ReYFLnYkonMKUTmNS6HmdK52JK/9MzqXUxsrPLgNzMlM55uPyjTOufnimdkym96+du19cpR/pAt+vwYrC40ZsF9GYBncmF3ixgsLgx7gqYbC5MNhdmu/A4h8/d6EwuhsYW0BptWGwCVrv7izgEdp1udp1ubC7P48dWu5tdx9MHta8rRxPhdKMzC2jNLjRmAY1JQGsW0FoEDLsejFY3RqsH064Xs92HxeHG6vRgtrvRGBzklzRi2nU9FvGVqeMLEZ9n1+nGLniOu/ZniiOL0Fs9aCzux9Fa3OisHnRWNwarB7PNg9nuxWz3YLYJWBxuzHY3LT1TZBY0YbYLWOxuLHY3Vocbm9N7GJcXm8uDXfB+RYbD7Tvu2p8pjiTC4nSjtXrYMQvsmAVUZgGN2Y3W4kFn9aDf9WC2C4etwPGo23F60O+6KGyeo7RhEJPji27L6vCw6/Bgc3qxCz7sgvdxPhdhF7w/f8O+RhxJhNXhQWXxoDIJbGpdzKzvMC7eYnxRzsj8JsNzUkbuSRlflDG5sMHs0hb3JAoWpVqCIwto6h5DobehsQiY7B4szsPYnR6c7kMRDrfvK3G6/cdd+zPFkUSYHR40Vi8RubXcSKgkNquOvJo+ShqHKWocpqxpmPLWcao7p6ntmKCmY4zK1lHqu6d5/5Ngiup6ySrrILmghcjMWsIzqglNr6G6bxmr04fd5X1ChsvzhQiLUcfUvQXW1yQAzEyO0dPTi9/vZ2FJ8ncqfHNtBZfv6cf0erUCndn2c9exsrzM6OgoHqcNpVr/d9qOzzmSCJPDjcriISSzgnPhdYSnVqI2CSiMLtbVTjY0Lja0Als6N3Kjh22DwLbew5bGRV5lN3KjgNwooDC6URrdKIwCqxoXTeMKdp1e7K5HrcDjx+n243D7cXm/ELEpWSAsTkRjYx3bcjlN9bUIu3pCw6OQKRWUlZdSXlZOXWMzopQUaqqrSEhOo7aqHIPRTPfAMEvz09TUN1FaVEBnVy/pKYlYXD5amxtZ39yivCiXuupyNtY3yM3Lo7iiiqrKSuJiYykqKGBwZJSYmFiqK0oprawDoLGpkaToMAqKS1kUi8nKyaW4sIDx0SEaWrsoLymkqLScvLxcBM/PHvOO2CLcKC1u0it6+OhGCe9eTEJrEtixCKyqXKyqXKyoXaxpBDb1XjYNbha2TMh1TronpchNh/NkJjdKixeZ0cOiUqCkR4LN5cMh+B9LcLr92F0+nO7A47+/vSFhaU1KVHQMu7u71FWW0drUQG9PN8WlpRSXFCHbkBIZFUt0bDz19fV09fTT39sNwNjoCLnZGVTXtyCZm6CquoH87Exsgp/VlSVKCvOJjIqirrqSspJi8gsKKa+qpby0jOKySjqa6zCaLKRlZLIoXiIpORWAwd5uxiamCAuLoL66krSsLEYGe6mtqyctI5PqilImpmbo6un9ufv4byHCQ2nnLO9fz+eNs0lsqnZRm92sqQUkKoFllcCKSmBN60aqFZiUaJAZPPTPbiEzedgyuFFYvGxbvGwavExtOajs/UKETfCx6/JidR0O4l/umo7KxvoqvT3d+AL7f+v3/kNztK7J7kZpdtM+LuXNs0l871QMY/MyFGaBZbXAokpgaUdgWeVmVeNGqvOwqnawZXTRPrrMlsGNzOhh2+xBZvIg1fnoWzTSMCx5fOT0uYRdlxen24/b/6u3M/8+HEmEwe5GYXQzuqLm5ZN3ePV8GpVtU8iNHpZUbhaUHsQ7LpYedVGrWoGVHQGp3sXA/DZyowe5yYvc7GHD6GFV46Gwa43RZQ27Li82wYdN8D06lD0cKzzepw+kX1eOLGLbKLC4beU771znxJUCYjNrkRkEllUuFpROxDsullUullVOpqRmhsQa1jQuhsV6lGYvCrOXbbMXmelQRHTpGBtagV2nF4fgx+HxI3gCeDz7eL17eJ+LeBK93cO2UUCqE/jOWxd5/1YFn1yPQ653sSCzsPglEUs7TublNhbkFiQqF8PzO+htPnS7PjS7PnasPta0Xu5kd6PZ9eEQAgiePbz+fXz+ffz+PQKBAHt7z7umJzDYfWwb3MgMbl49eZ2zEY28fvIqOwYBmcHL0o7rKy1iXm5jZnOXMYmJDY2A3upDa/GhtnpRW3wsKZ0EZ3RhdPhxuQO4PQF8vgB+/97jaeBXcMD9+3A0ETYfcr2AzCDw/qUIzoXV8a3XL7AqM7Cpd7GocD5qFU6WdxzUDawxKd1leEGLwuRBY/WhtvpQWXzITV4mNxzcKp7CJvgQfHu4fXt4vYctwuffIxDY+8oFFPuumc6ubhyuwzOyu2Yjgf0DZBtrOH33f+a2S1ZXWFpa4sH9PValm3+PXXW8HEmE0X4oYkvv4rPwDM7fKuEbP/iI/vElZAY3YoUDsfIwSzsOSjrEXA0vRLxpQGn2orZ62TF7UZg8SLVuWqc0RFVO4RD8uDwBXN5H8QRwCXu4PQH8gS9EbEoWSM/MoKWtnaKiQurraugbGEaUEEtr7zD5+Xl0tLeh2FFhUMtp7eilv6+H+vpGOjrbaW5q4v6+h7iEJPr6+8nKzWd4eJiSklLGxsYAmBkbpLS0lMrKCtqaG5HJtqiqbWBmbpGKijJc7uM993VEEX7khkMR8dn1fHgpiQ+uiGjom0du8LCsdCFW2hEr7CwqbIgVDj4NTqVzeIHxhS2URjc7Zi9yo5v5LQs5rWuUDm7gdAdwefcQfIdxegK4PHu4vIGvfBbYWhNTWd9EekoSsfEiGuurKK9uICs1ifyyGrJyC5idmqC8pgGbxURYZAy1NVWUlJbS1d1Ja2sL9/e9JIlSqKwoI1GURmtzHbGx8bS0tqDRmxjobGB2fJSp2QWKCgsoyM+jubOPpJR0SgsyWVzdOjYJcEQROpsfmcHDlt5NYescwXE15NfPkFo9Q+fUNhVdEkpbp4nPbeT87QxuJ9Tw5ukw3jsbRnxeNx9djiVSVEFeRReVPRLOxjTSNbeDXfAfyvAcinB5A4+luH/iPNCDB4d3o3/5Rq0vT798v9Dh4ydv7Pp8/v0HDx7N5ytTHj7kcAm+8t6fdWPYL4ojidDs+pDqD4+aMmoHOXFBxImLaZyNqOP9a0VE5g4TnjNIWMEIN7P6uRhZx7uXsogvHqa6T07NwDbNE2oy6ua4mtrH984mUT+6jtnhZ9e1h929j9MTOMyjbkr4KSfkAPb3v2gtD+7ffyzpJzl4tNzB/lcH/v39n34gcLC/z/7+/qP1Hr+AzzmSiB2rD4nWjUTtoqB1kg+uZnDiajYn71Txg3OZvBdczSs3W/irqzW8F9F1mBu1nI9u5np0PddjGnjvYjLf/M7f8O3XTvMn332H0RUdBrsPi2sPi2sPm9uP3R3AJvgPhXzpXNPDB/dZWFjEZrOhUsnJTkvH7nCxuDDPmniW8ooKJFIZK0tinA47YrGYvf0Ders6WVxZobOxll2nizXpBssrq9TXVCJXKDHotGh1BmRbm2h1h9/xaG+uo7W9lY3lOVbl2uPZ60/hSCIUFh9LGjfLahe1AwsER2bTMLZJ/7yaxIoJMhvnaBhXElW7QmrTMiHF81xOGyW7Y52KHglB8ZW89UkIf/ZXf8M3XznFn778DhK1A70jgMG5h9G1j0XYxyrsH0oR9rG5v2gRo72tlFdUIErJwCE4qSqvoqasjKryEjKzM6msLGdudpr0nHxK8rOYnBilq2+E3s52JBIxN2/coujRybymtnZqqiupb2wiIz2V+oYmystKaWhqAWBsZICxsRGUW6tsay3Hs9efwhFbhJ+VRyL65+WcuRzGwJyaRZmF8WUdKfViFmRmZrcstE6reD+2n/ciuumYVTMr0XM7sZHzQZl8+5VT/OUbp3np3cvsWHwYXfuYhQMswgG77sNYXHtYhX123V90Hw6bhb7+ARbEy8ADpOsbLM/fo72tlZmZaTY2N1haXqGnp4fNjXUsVjMbm3LkWxt0dnQwf+8eG5ubjE9Osy6VMjoyxPjEFHP3Zlhbl7K2tsaadAMAxbYMhUKB3Wpm1/H0m8GOgyOJUFr9LGvcLKlczGxa+fh6Mh0zCkq6Vuha0PJZzhT1Y9vI9QJTMgeN8xYK+xRIdQLTSwpeeusa73wcxv95+S1eeuM071yORWPzHbYG5z4m1z4m195hnAHMrq+K+MfAkURsm72I1QKLKhfzSic/vhBG17SCrukdumeULMhtzMtt9MxpKB5QUjehpldiZ1HpYmxWyiunQnj71C3+4rXT/Nl33+RydD5amw+dPYDWEUDr3EPn2n88NQkH2Lw/+4Pa140jiZAZfSzseFjY8TCndPLeJ7eYl1vpnVOhMnuYkVlomzNQNrRNTKOUzF4Fo5tOpqRW7uaNUdq5yI8vJPCDD27ylyc+ITq3CaXZy47V/ziqXT8qmx+NI4DeGcAiPG8RTyAz+phXuJnbFphTODl1KYx5mZnOOTXDywaWVQ6G1q0sqtxMbQt0S5x0LBqpGFVxObWfu4WT5LUt8cbNSl567wYFLeMoLZ8LCLCzG0BlC6C27x22CufecxFP43MRn+f8rRTGlncQq11INB4WdpzUTakoHVUxoxDIHdihbdFKSvMaQTmjvHWzgXNhNXz7wxj+8PunaZ+RsW35QoJy14/KvofavofGfthFmZ+LeBK50f34VPfijsCNhDIGZqRItG6m5Q42TR7KR2XUTqioGlfTtWwntUtJxbiakPxp/vzjLL73dgj/961r/Lcfnmdmy4LC7EVp8bFj9T+eft416eyB5yKehtzoZVEpsKQSEKvcxOS20Nw/x5LGjdToZkpmY3rbSbdYT0rrOg2zJkQtm7Tf0xNSPMO3Pk7j5RO3+Pa7t/nTE5fYMnoOd/yjrkm160dtCxxKcO2jc+xhfn7U9CQ7Vj+rOi8S3eE16Zy6IcoaB1nWepGZA0j1XsY2rTTPqMnpknG7fAlRu4LPssY5HdvLX3+Sykt/fY5vvx3E9z+6hcbqRbfrRW/zorf5DmP3YnT4Mdj9mBx7WIXnV+ieQL3rZ13vYU3vYV3vpap/gfSSVpa1XjaMXtb1Aut6N+0Lei5mjhNVu0pSm4yQ0gWiqhb4zpkkXv/gLn954hJnbiRgdbqxu/1Ydx0ot1Xo9Wbsj24acAo+BMGHxxP4+Rv2NeJIIrQ2Hxt6N1sGLzKjl/45OXHplYhVLta0LmRGAYnKTlWvhJwmMXeyR6nql3Eje5iyrhXO3Cni3Y9COHcmiPikdOSrawzW1tKYGE9nSjK9eTnMDwwhuD1I5xfoLilmsKrquGt/pjiyCJnJg9zsQWnxMC8zEhqXz+KOA6nejczopmd2m7ymWdomFBS3ionIHiImf5SI1A6SUmv5/vd/xPVPb1IUGUVTTAgtkaG0R0fRm5REV0I8VRGhDFVU0JmcQqcohcHCouOu/ZniaDcPOHxsPzrKUVo9bBpcXI/MYk5hZ13rZmnbRs+9bcra5kktGyehcIQ7Se1EpLcTkVDDjeAoimNiGcnLZjg7le7YCLoiwmgPD6fis+tU3b1Nc2wUzZHRdMSKqA+NoTM587hrf6Y42jVrh59tsweF2YvC4mHb7OZkUCqZ1RMUtcxR2DBGQf0U0bld3Eqo40ZsI2klQxRUDFKRVcxgYQ4DGSI6Y8Ppjo6gJzqCsvPnKDh/jrbYCDrjw6i6e4e2yGga70ZQdTOM6vDo4679meJoV+jsXuQmDwqTF4XZw47FzamgJD64nEREdjfp+e1U1/VTUjdGeuUoqSWD1NT101lQSHdyLN3J8XTGRNESepvGWzcpvHCBkuBr9Kcn0ZsYR2d0OB0JydTfDCXv408puHSN6ZLS4679meJIIkbmldT0SGjoX6d1SErv5CZnguI5ceIkY/1j9JWW0VdYQE1CIn3dYzRm5jCQk0lNdBTtIhHtsXF0RETTfPs26ac+pOruLQazUumJj6Y9PJz28FDaQyJI++A0hVeu0Z+cwuTzMeJJmvpXSS6dIL1iguLSbtor2+gpq2WsopqRglL6MnKoDQ8l9dNPKbp+lf60FMZzc+nPzacvK4/25ByKr4cR+uabVIfdYTgzlb6EOLoiw2kPCaH2ylUKzpyjPSaWYVEKw3EihpMzjrv2Z4ojiWgflJBdMU5LaQtjxQWMFhcxUlTIQHY2PUnJVNy+Q/rFy9x6/yTpFy7Qm5xEf3o6HRm5lGfXUVbZTWKEiPaMVPqzs+mOi6c7Oor28DCqr1ynIjiYkVQRoynJ9CeI6A6Lpj8+5bhrf6Y4koihUQk95XVMl5QxkZ9Ld2Q47bHR1IeGURx0g8SLnxF08iPOvfoGpXdCaUrPoyQ6BVF2O+fDiwiLK6c5I4PhrHSGsjLoFYloCwmj/NwFmkJDGEtPZiwxnuGEOHpiYqkNukn5jdvHXfszxZFErA4MM1tUwkxRMWO5OfQnxRFy4k0iT54i4vSnXPjRB7z/8isEnb9NYkIp2dUTiAoHiS8e4kZSI6FBkbRmZDAoSmI4OZ7u+GhyTp+h9U4II6kiBhMS6Y+PpTMshMbPrpB56iMKY0THXfszxZFErHT3MJGfz1RhMSPZGfQmxZN84SKnX32dk6++wUcnTiIKiSc6MoebkUVE5XTzSUgp8cUj3M3s5m5MCYnZzeRGp5IflUr6tdtUhdxlOCuT7qQE+pOS6AoLp/7KddrvhjORnsZMcfFx1/5McSQR95qaGcjOYTS/gKF0ETW3grn2znucePUEn7xzkhvh+QQn1HI7rYVbKe1cjm/gcnQNlyIrCc3oJix7gODEOsIyu7gZlkVRVDwDebn0ZmUymJxCT1gkNVdv0p8oYjIrl2FRGiNZhcdd+zPFkURM1FZTdfc2aWc/Ie+ziwS/+TpvvfYON+KquRZWwNngND66ns5FURsX4xq4mtzJhZhKovP7OR9RyoWoKm6lNnE9ppg75z+jPyuNsfw8BtPS6Q6Nou5yEAMpyUykpDMUk0xHRCIN8WnHXfszxZFEzLe30RAbQ8rlzzj5F98i6dJ5koLvEHQtiku30wjL7uFWRhc30rr4JKyCiwlN3M7oIySzl/SaRd6/VcDNlGqCYyvIvhtJX2oyQyIRvZExNFy7wVRODhO5efTFJNJ6N47CKyGkhD4fI55guqWN1tR0WtMzybt1k57sdDqz0mnJySIstpj3bhZyJryMoJQ2IgqGuJPZy6nQct65ms7b13P4MLSMC1HFXIgoJv1OLI1R8dQH3aXhZijTeQWMZWYykp5NZ5yIgku3CToTTF7d5HHX/kxxRBHtdGZl05mVTWVsFO056bTlZVOZnErQ7VQ+CKvhZkYXl0WNXE/t5nZqKwl5HXx0J4fzkdWcjarhclIrYdndhMRXERdeQHNMPFNFxYylZdOXlEpvQjq1dyK5c/4WsXkD5DQsHHftzxRHG6zbu2kSpdGWnkFpZDhlMZEUx8aSfDeCsKRKPgwr5FJ8PR+Hl/FucC7no6u4k1xHREYb716K5ZWLKZz4LI3w7C4uByVQm5jGZEER43mF9Cdn0xGfRmVoDNEXbpJdPUV2/SIVPRvHXfszxZFETLZ2UJOYQmNaNhVxieRHxxB/7QYJN0L46FIsd1OaicjtIbKgn7MRNZy+W8r58GJuJNURndNDcFwZETEFRMUUk3w7muHUdAZT0uhNSaclOpnC4FDunr1CWnE/mfViMmsWqOhaP+7anymOJGK4vpnK+ESqkjOpFqWSFR5J4o1bpIRG8dndfM6ElPJxaAU/vlVCUHIHpyMbCc3oIDyjg5tJ9YRdC2W4tJK8i5cZLyxmSJRCZ0QMLZHRVNyJ5Obpz0gp6iWjfonUWjHp9cuUdT1vEU8wUN9IcXQ8JfEiKlNSyY+NIz8+gbi70YiKBrgY3cSJK9lEFI4QlNrGtfQBLkUUE5LciigslcmySu6VldF6I4ix9Cz6ktNpCo+lKPg2IeeuIyroJqtumbSaJZIqF0muWaKw/XmLeILBuiaKoxMoS0qhPDmVgrgEsqJjOfOjU4QkNXE+vpGTIeW8E5TPhYQWzoVX8fGVeDLzumhOy2e2pISZvDyGkpPpio6jR5RGzpW7hF+6jaiwj7SaeyRXzpNUMU98+RzxFfPkt60dd+3PFEcSMdbQRmmMiIKIOIriE8mJiiHi4hUS7oSTlNPFnex+QvPHOJvUzY+C84jNaCU1LJ6a+FSGUlKYEqUwm5PPSHomDSGR1IbFcffTYJILBxCVTZBcPkVS5RxJVQvEl88RUz5HTtvqcdf+THG0MaK5jfzIOIqi4ymJS0R04w6xV4IoSUrl0oVQ0qonuZs9ws3UDkKyOkmKymSwvIapylrmqioYFSUxnJRCf0oa5bcjSL5yh8SMVlJKRhCVjCIqHyep/B5x5dPElc0RU3aP7Mbl4679meJIIh4+eMDD+w94cHCf+/sH7Af2DrO3R8AfILB3H1/gAK9/D39gn4P9Ax4cHHB/f5+DQIA9r5eAx0PA48Hn9uAW3Hh9e/gC+/gDB/j8+3h8+3gefYnR7dvD8/xHUZ5z7Dx8iEmvxyl88ZOqj0W4HHakGzJ2HQ5km1K2NmXIFWq2traQy0xbqIYAAACvSURBVLbR6H6x/9DJaNAzM7vA9tYmkrUNFDIFGrUOydo6BoMR1c4Oi8sSlCoNG9sKpOvrrK5LWV1bRbIsQb6jRiaXsbIiYVO6xpZ8h9W1de7NzLKxKmV5bROtRsuWTMaadBP59jZrq6usr62xurbJllzOpkzOhmwT+dYWeqOBLYUK+YaUdekWsu0dpOtrrMuUv9C6P8fldHL/S9+G/UfXIp7+YysP2fsZX/n9ZfD/AQYmt1CTLHKVAAAAAElFTkSuQmCC"/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1" name="Textfeld 10"/>
          <p:cNvSpPr txBox="1"/>
          <p:nvPr/>
        </p:nvSpPr>
        <p:spPr>
          <a:xfrm>
            <a:off x="179512" y="87917"/>
            <a:ext cx="52920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5000" b="1" dirty="0"/>
              <a:t>Stickstoffdüngung </a:t>
            </a:r>
            <a:br>
              <a:rPr lang="de-CH" sz="5000" b="1" dirty="0"/>
            </a:br>
            <a:r>
              <a:rPr lang="de-CH" sz="5000" b="1" dirty="0"/>
              <a:t>Fluch oder Segen…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187624" y="5733256"/>
            <a:ext cx="61926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5000" b="1" dirty="0"/>
              <a:t>Urs Hodel farm-</a:t>
            </a:r>
            <a:r>
              <a:rPr lang="de-CH" sz="5000" b="1" dirty="0" err="1"/>
              <a:t>serivce</a:t>
            </a:r>
            <a:endParaRPr lang="de-CH" sz="5000" b="1" dirty="0"/>
          </a:p>
          <a:p>
            <a:pPr algn="ctr"/>
            <a:endParaRPr lang="de-CH" sz="1000" b="1" dirty="0"/>
          </a:p>
          <a:p>
            <a:pPr algn="ctr"/>
            <a:endParaRPr lang="de-CH" sz="3200" b="1" dirty="0"/>
          </a:p>
        </p:txBody>
      </p:sp>
    </p:spTree>
    <p:extLst>
      <p:ext uri="{BB962C8B-B14F-4D97-AF65-F5344CB8AC3E}">
        <p14:creationId xmlns:p14="http://schemas.microsoft.com/office/powerpoint/2010/main" val="1517288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gen 4"/>
          <p:cNvSpPr/>
          <p:nvPr/>
        </p:nvSpPr>
        <p:spPr>
          <a:xfrm>
            <a:off x="4572000" y="4798313"/>
            <a:ext cx="576064" cy="43088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000" b="1" dirty="0"/>
              <a:t>Gesetz vom Minimum</a:t>
            </a:r>
            <a:br>
              <a:rPr lang="de-CH" sz="4000" b="1" dirty="0"/>
            </a:br>
            <a:r>
              <a:rPr lang="de-CH" sz="2200" dirty="0"/>
              <a:t>von Justus von Liebig (1803–1873)</a:t>
            </a: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00200"/>
            <a:ext cx="4536504" cy="494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Uni Düsseldorf, </a:t>
            </a:r>
            <a:r>
              <a:rPr lang="de-CH" dirty="0" err="1"/>
              <a:t>Dr.Michael</a:t>
            </a:r>
            <a:r>
              <a:rPr lang="de-CH" dirty="0"/>
              <a:t> Grunert, LUA</a:t>
            </a:r>
          </a:p>
        </p:txBody>
      </p:sp>
    </p:spTree>
    <p:extLst>
      <p:ext uri="{BB962C8B-B14F-4D97-AF65-F5344CB8AC3E}">
        <p14:creationId xmlns:p14="http://schemas.microsoft.com/office/powerpoint/2010/main" val="3657395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pflanzenforschung.de/files/cache/09ccc29a6a13ecf5e5f3f321f0a666de_f31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7872"/>
            <a:ext cx="9171977" cy="704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3" name="Gerade Verbindung mit Pfeil 92"/>
          <p:cNvCxnSpPr/>
          <p:nvPr/>
        </p:nvCxnSpPr>
        <p:spPr>
          <a:xfrm flipH="1" flipV="1">
            <a:off x="8248464" y="1501834"/>
            <a:ext cx="112436" cy="3183013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/>
          <p:cNvCxnSpPr/>
          <p:nvPr/>
        </p:nvCxnSpPr>
        <p:spPr>
          <a:xfrm flipV="1">
            <a:off x="7135221" y="5864767"/>
            <a:ext cx="347440" cy="2866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 flipV="1">
            <a:off x="1135846" y="4769522"/>
            <a:ext cx="616618" cy="7442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718199" y="-154593"/>
            <a:ext cx="7772400" cy="1196752"/>
          </a:xfrm>
        </p:spPr>
        <p:txBody>
          <a:bodyPr>
            <a:normAutofit/>
          </a:bodyPr>
          <a:lstStyle/>
          <a:p>
            <a:r>
              <a:rPr lang="de-CH" sz="4000" b="1" dirty="0"/>
              <a:t>Stickstoffdynamik im Boden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881951" y="1597577"/>
            <a:ext cx="2462572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Mineralische Dünger Harnstoff     NH4+     NO3-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0468" y="1643221"/>
            <a:ext cx="129614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Organische</a:t>
            </a:r>
          </a:p>
          <a:p>
            <a:pPr algn="ctr"/>
            <a:r>
              <a:rPr lang="de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Dünger/</a:t>
            </a:r>
            <a:b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Pflanzenreste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096747" y="1991362"/>
            <a:ext cx="1028621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N-Entzug</a:t>
            </a:r>
            <a:b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Pflanze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302854" y="796393"/>
            <a:ext cx="1869124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Atmosphäre / Gasförmige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Ammonik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-Verluste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0" y="3923496"/>
            <a:ext cx="1158377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Org.Subst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Humus</a:t>
            </a:r>
          </a:p>
          <a:p>
            <a:pPr algn="ctr"/>
            <a:endParaRPr lang="de-CH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Aktiver Pool</a:t>
            </a:r>
          </a:p>
          <a:p>
            <a:pPr algn="ctr"/>
            <a:endParaRPr lang="de-CH" sz="1200" dirty="0"/>
          </a:p>
          <a:p>
            <a:pPr algn="ctr"/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Passiver</a:t>
            </a:r>
            <a:b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Pool</a:t>
            </a:r>
            <a:b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90%)</a:t>
            </a:r>
            <a:b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- 5’000kg/ha</a:t>
            </a:r>
          </a:p>
        </p:txBody>
      </p:sp>
      <p:sp>
        <p:nvSpPr>
          <p:cNvPr id="1038" name="Rechteck 1037"/>
          <p:cNvSpPr/>
          <p:nvPr/>
        </p:nvSpPr>
        <p:spPr>
          <a:xfrm>
            <a:off x="1349139" y="6084081"/>
            <a:ext cx="1728192" cy="6820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Feste Bodenteilchen (Tonminerale)</a:t>
            </a:r>
          </a:p>
        </p:txBody>
      </p:sp>
      <p:cxnSp>
        <p:nvCxnSpPr>
          <p:cNvPr id="55" name="Gerade Verbindung mit Pfeil 54"/>
          <p:cNvCxnSpPr/>
          <p:nvPr/>
        </p:nvCxnSpPr>
        <p:spPr>
          <a:xfrm flipV="1">
            <a:off x="6970957" y="5080130"/>
            <a:ext cx="1236571" cy="890835"/>
          </a:xfrm>
          <a:prstGeom prst="straightConnector1">
            <a:avLst/>
          </a:prstGeom>
          <a:ln w="95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3" name="Rechteck 1042"/>
          <p:cNvSpPr/>
          <p:nvPr/>
        </p:nvSpPr>
        <p:spPr>
          <a:xfrm>
            <a:off x="4565914" y="6190745"/>
            <a:ext cx="1826333" cy="5615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Grundwasser</a:t>
            </a:r>
          </a:p>
        </p:txBody>
      </p:sp>
      <p:sp>
        <p:nvSpPr>
          <p:cNvPr id="61" name="Untertitel 60"/>
          <p:cNvSpPr txBox="1">
            <a:spLocks noGrp="1"/>
          </p:cNvSpPr>
          <p:nvPr>
            <p:ph type="subTitle" idx="1"/>
          </p:nvPr>
        </p:nvSpPr>
        <p:spPr>
          <a:xfrm rot="-2160000">
            <a:off x="7079048" y="5442637"/>
            <a:ext cx="1342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chemeClr val="tx1"/>
                </a:solidFill>
              </a:rPr>
              <a:t>Kapillarer</a:t>
            </a:r>
            <a:br>
              <a:rPr lang="de-CH" sz="1200" dirty="0">
                <a:solidFill>
                  <a:schemeClr val="tx1"/>
                </a:solidFill>
              </a:rPr>
            </a:br>
            <a:r>
              <a:rPr lang="de-CH" sz="1200" dirty="0">
                <a:solidFill>
                  <a:schemeClr val="tx1"/>
                </a:solidFill>
              </a:rPr>
              <a:t>Aufstieg</a:t>
            </a:r>
          </a:p>
        </p:txBody>
      </p:sp>
      <p:cxnSp>
        <p:nvCxnSpPr>
          <p:cNvPr id="1047" name="Gerade Verbindung mit Pfeil 1046"/>
          <p:cNvCxnSpPr/>
          <p:nvPr/>
        </p:nvCxnSpPr>
        <p:spPr>
          <a:xfrm flipV="1">
            <a:off x="8008817" y="5137573"/>
            <a:ext cx="347440" cy="2866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64"/>
          <p:cNvCxnSpPr/>
          <p:nvPr/>
        </p:nvCxnSpPr>
        <p:spPr>
          <a:xfrm flipH="1">
            <a:off x="6805788" y="5649172"/>
            <a:ext cx="306868" cy="2472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/>
          <p:nvPr/>
        </p:nvCxnSpPr>
        <p:spPr>
          <a:xfrm>
            <a:off x="1033526" y="2336179"/>
            <a:ext cx="802964" cy="21227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feld 71"/>
          <p:cNvSpPr txBox="1"/>
          <p:nvPr/>
        </p:nvSpPr>
        <p:spPr>
          <a:xfrm>
            <a:off x="3071604" y="4571588"/>
            <a:ext cx="1288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Immobilisation</a:t>
            </a:r>
          </a:p>
          <a:p>
            <a:r>
              <a:rPr lang="de-CH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Mineralisation</a:t>
            </a:r>
          </a:p>
        </p:txBody>
      </p:sp>
      <p:cxnSp>
        <p:nvCxnSpPr>
          <p:cNvPr id="79" name="Gerade Verbindung mit Pfeil 78"/>
          <p:cNvCxnSpPr/>
          <p:nvPr/>
        </p:nvCxnSpPr>
        <p:spPr>
          <a:xfrm flipH="1">
            <a:off x="2749587" y="3586745"/>
            <a:ext cx="419162" cy="260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feld 90"/>
          <p:cNvSpPr txBox="1"/>
          <p:nvPr/>
        </p:nvSpPr>
        <p:spPr>
          <a:xfrm rot="3060000">
            <a:off x="2238285" y="2340477"/>
            <a:ext cx="1057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Amid</a:t>
            </a:r>
          </a:p>
        </p:txBody>
      </p:sp>
      <p:cxnSp>
        <p:nvCxnSpPr>
          <p:cNvPr id="103" name="Gerade Verbindung mit Pfeil 102"/>
          <p:cNvCxnSpPr/>
          <p:nvPr/>
        </p:nvCxnSpPr>
        <p:spPr>
          <a:xfrm flipV="1">
            <a:off x="8743335" y="1516115"/>
            <a:ext cx="26502" cy="224646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mit Pfeil 108"/>
          <p:cNvCxnSpPr/>
          <p:nvPr/>
        </p:nvCxnSpPr>
        <p:spPr>
          <a:xfrm flipH="1">
            <a:off x="7352713" y="1516115"/>
            <a:ext cx="693999" cy="15319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Untertitel 60"/>
          <p:cNvSpPr txBox="1">
            <a:spLocks/>
          </p:cNvSpPr>
          <p:nvPr/>
        </p:nvSpPr>
        <p:spPr>
          <a:xfrm rot="-5520000">
            <a:off x="7587698" y="2020878"/>
            <a:ext cx="1149922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Immission</a:t>
            </a:r>
            <a:br>
              <a:rPr lang="de-CH" sz="1200" dirty="0">
                <a:solidFill>
                  <a:schemeClr val="tx1"/>
                </a:solidFill>
              </a:rPr>
            </a:br>
            <a:r>
              <a:rPr lang="de-CH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Dentirifikation</a:t>
            </a:r>
            <a:br>
              <a:rPr lang="de-CH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Emision</a:t>
            </a:r>
            <a:endParaRPr lang="de-CH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feld 117"/>
          <p:cNvSpPr txBox="1"/>
          <p:nvPr/>
        </p:nvSpPr>
        <p:spPr>
          <a:xfrm rot="-3900000">
            <a:off x="6988634" y="2012429"/>
            <a:ext cx="1259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N2-Fixierung</a:t>
            </a:r>
          </a:p>
        </p:txBody>
      </p:sp>
      <p:cxnSp>
        <p:nvCxnSpPr>
          <p:cNvPr id="123" name="Gerade Verbindung mit Pfeil 122"/>
          <p:cNvCxnSpPr/>
          <p:nvPr/>
        </p:nvCxnSpPr>
        <p:spPr>
          <a:xfrm flipH="1" flipV="1">
            <a:off x="8448384" y="2622409"/>
            <a:ext cx="7777" cy="6181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Gerade Verbindung mit Pfeil 126"/>
          <p:cNvCxnSpPr/>
          <p:nvPr/>
        </p:nvCxnSpPr>
        <p:spPr>
          <a:xfrm flipH="1" flipV="1">
            <a:off x="8223981" y="2841516"/>
            <a:ext cx="24483" cy="7452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feld 165"/>
          <p:cNvSpPr txBox="1"/>
          <p:nvPr/>
        </p:nvSpPr>
        <p:spPr>
          <a:xfrm rot="-2040000">
            <a:off x="3355608" y="5190844"/>
            <a:ext cx="1230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NH4-Freisetzung NH4- Fixierung</a:t>
            </a:r>
          </a:p>
        </p:txBody>
      </p:sp>
      <p:cxnSp>
        <p:nvCxnSpPr>
          <p:cNvPr id="167" name="Gerade Verbindung mit Pfeil 166"/>
          <p:cNvCxnSpPr/>
          <p:nvPr/>
        </p:nvCxnSpPr>
        <p:spPr>
          <a:xfrm flipH="1">
            <a:off x="3121099" y="6057807"/>
            <a:ext cx="465030" cy="298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Gerade Verbindung mit Pfeil 167"/>
          <p:cNvCxnSpPr/>
          <p:nvPr/>
        </p:nvCxnSpPr>
        <p:spPr>
          <a:xfrm flipV="1">
            <a:off x="3738724" y="5981591"/>
            <a:ext cx="371790" cy="2186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>
          <a:xfrm>
            <a:off x="1773470" y="4507242"/>
            <a:ext cx="1037012" cy="5200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Mikrobille</a:t>
            </a:r>
            <a:endParaRPr lang="de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Biomasse</a:t>
            </a:r>
          </a:p>
        </p:txBody>
      </p:sp>
      <p:sp>
        <p:nvSpPr>
          <p:cNvPr id="15" name="Rechteck 14"/>
          <p:cNvSpPr/>
          <p:nvPr/>
        </p:nvSpPr>
        <p:spPr>
          <a:xfrm>
            <a:off x="4281809" y="4475723"/>
            <a:ext cx="1485370" cy="710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Ammonium</a:t>
            </a:r>
            <a:b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Austauschbares NH4+</a:t>
            </a:r>
          </a:p>
        </p:txBody>
      </p:sp>
      <p:sp>
        <p:nvSpPr>
          <p:cNvPr id="59" name="Rechteck 58"/>
          <p:cNvSpPr/>
          <p:nvPr/>
        </p:nvSpPr>
        <p:spPr>
          <a:xfrm>
            <a:off x="8134736" y="4728807"/>
            <a:ext cx="711726" cy="6021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/>
              <a:t> 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Nitrat</a:t>
            </a:r>
            <a:b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NO3-</a:t>
            </a:r>
          </a:p>
        </p:txBody>
      </p:sp>
      <p:cxnSp>
        <p:nvCxnSpPr>
          <p:cNvPr id="21" name="Gerader Verbinder 20"/>
          <p:cNvCxnSpPr/>
          <p:nvPr/>
        </p:nvCxnSpPr>
        <p:spPr>
          <a:xfrm>
            <a:off x="145993" y="4915061"/>
            <a:ext cx="94034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/>
          <p:nvPr/>
        </p:nvCxnSpPr>
        <p:spPr>
          <a:xfrm>
            <a:off x="8021570" y="2705904"/>
            <a:ext cx="25141" cy="6176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mit Pfeil 81"/>
          <p:cNvCxnSpPr/>
          <p:nvPr/>
        </p:nvCxnSpPr>
        <p:spPr>
          <a:xfrm flipV="1">
            <a:off x="2843070" y="4813151"/>
            <a:ext cx="1447228" cy="6991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mit Pfeil 84"/>
          <p:cNvCxnSpPr/>
          <p:nvPr/>
        </p:nvCxnSpPr>
        <p:spPr>
          <a:xfrm flipV="1">
            <a:off x="3158380" y="5254277"/>
            <a:ext cx="1334342" cy="89713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mit Pfeil 89"/>
          <p:cNvCxnSpPr/>
          <p:nvPr/>
        </p:nvCxnSpPr>
        <p:spPr>
          <a:xfrm flipV="1">
            <a:off x="2884698" y="5718592"/>
            <a:ext cx="501206" cy="3718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mit Pfeil 94"/>
          <p:cNvCxnSpPr/>
          <p:nvPr/>
        </p:nvCxnSpPr>
        <p:spPr>
          <a:xfrm>
            <a:off x="1267076" y="2331877"/>
            <a:ext cx="3163449" cy="2127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mit Pfeil 97"/>
          <p:cNvCxnSpPr/>
          <p:nvPr/>
        </p:nvCxnSpPr>
        <p:spPr>
          <a:xfrm>
            <a:off x="4008282" y="2153494"/>
            <a:ext cx="4093601" cy="25561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mit Pfeil 98"/>
          <p:cNvCxnSpPr/>
          <p:nvPr/>
        </p:nvCxnSpPr>
        <p:spPr>
          <a:xfrm>
            <a:off x="3314827" y="2202665"/>
            <a:ext cx="1443801" cy="22730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mit Pfeil 99"/>
          <p:cNvCxnSpPr/>
          <p:nvPr/>
        </p:nvCxnSpPr>
        <p:spPr>
          <a:xfrm>
            <a:off x="2446460" y="2151575"/>
            <a:ext cx="541169" cy="7021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mit Pfeil 104"/>
          <p:cNvCxnSpPr/>
          <p:nvPr/>
        </p:nvCxnSpPr>
        <p:spPr>
          <a:xfrm flipH="1" flipV="1">
            <a:off x="7222974" y="4628200"/>
            <a:ext cx="854079" cy="39911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mit Pfeil 109"/>
          <p:cNvCxnSpPr/>
          <p:nvPr/>
        </p:nvCxnSpPr>
        <p:spPr>
          <a:xfrm>
            <a:off x="5815509" y="4966466"/>
            <a:ext cx="2210296" cy="130207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feld 114"/>
          <p:cNvSpPr txBox="1"/>
          <p:nvPr/>
        </p:nvSpPr>
        <p:spPr>
          <a:xfrm>
            <a:off x="5219717" y="1455949"/>
            <a:ext cx="1273451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Aufnahme über Blatt</a:t>
            </a:r>
          </a:p>
        </p:txBody>
      </p:sp>
      <p:cxnSp>
        <p:nvCxnSpPr>
          <p:cNvPr id="87" name="Gerade Verbindung mit Pfeil 86"/>
          <p:cNvCxnSpPr/>
          <p:nvPr/>
        </p:nvCxnSpPr>
        <p:spPr>
          <a:xfrm flipV="1">
            <a:off x="4083696" y="1706079"/>
            <a:ext cx="1095714" cy="6077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Gerade Verbindung mit Pfeil 141"/>
          <p:cNvCxnSpPr/>
          <p:nvPr/>
        </p:nvCxnSpPr>
        <p:spPr>
          <a:xfrm flipV="1">
            <a:off x="6629594" y="3803304"/>
            <a:ext cx="2098260" cy="105004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feld 147"/>
          <p:cNvSpPr txBox="1"/>
          <p:nvPr/>
        </p:nvSpPr>
        <p:spPr>
          <a:xfrm rot="-1800000">
            <a:off x="6706736" y="5456002"/>
            <a:ext cx="1353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Auswaschung</a:t>
            </a:r>
          </a:p>
          <a:p>
            <a:pPr algn="ctr"/>
            <a:r>
              <a:rPr lang="de-CH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Kapillarer </a:t>
            </a:r>
            <a:br>
              <a:rPr lang="de-CH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Aufstieg</a:t>
            </a:r>
          </a:p>
        </p:txBody>
      </p:sp>
      <p:cxnSp>
        <p:nvCxnSpPr>
          <p:cNvPr id="150" name="Gerade Verbindung mit Pfeil 149"/>
          <p:cNvCxnSpPr/>
          <p:nvPr/>
        </p:nvCxnSpPr>
        <p:spPr>
          <a:xfrm flipV="1">
            <a:off x="6394318" y="5315963"/>
            <a:ext cx="1700111" cy="960108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Gerade Verbindung mit Pfeil 155"/>
          <p:cNvCxnSpPr/>
          <p:nvPr/>
        </p:nvCxnSpPr>
        <p:spPr>
          <a:xfrm flipV="1">
            <a:off x="6438851" y="6084081"/>
            <a:ext cx="669681" cy="4028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Gerade Verbindung mit Pfeil 156"/>
          <p:cNvCxnSpPr/>
          <p:nvPr/>
        </p:nvCxnSpPr>
        <p:spPr>
          <a:xfrm flipH="1">
            <a:off x="6285677" y="5896458"/>
            <a:ext cx="511385" cy="2851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Gerade Verbindung mit Pfeil 159"/>
          <p:cNvCxnSpPr/>
          <p:nvPr/>
        </p:nvCxnSpPr>
        <p:spPr>
          <a:xfrm>
            <a:off x="2989070" y="2861808"/>
            <a:ext cx="1579130" cy="16034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" name="Rechteck 1035"/>
          <p:cNvSpPr/>
          <p:nvPr/>
        </p:nvSpPr>
        <p:spPr>
          <a:xfrm>
            <a:off x="2720550" y="810331"/>
            <a:ext cx="1731159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Ammon 27%</a:t>
            </a:r>
          </a:p>
          <a:p>
            <a:pPr algn="ctr"/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13.5             13.5</a:t>
            </a:r>
          </a:p>
        </p:txBody>
      </p:sp>
      <p:cxnSp>
        <p:nvCxnSpPr>
          <p:cNvPr id="163" name="Gerade Verbindung mit Pfeil 162"/>
          <p:cNvCxnSpPr/>
          <p:nvPr/>
        </p:nvCxnSpPr>
        <p:spPr>
          <a:xfrm flipH="1">
            <a:off x="4044120" y="1295754"/>
            <a:ext cx="66394" cy="6115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Gerade Verbindung mit Pfeil 163"/>
          <p:cNvCxnSpPr/>
          <p:nvPr/>
        </p:nvCxnSpPr>
        <p:spPr>
          <a:xfrm>
            <a:off x="3286795" y="1286972"/>
            <a:ext cx="44928" cy="6036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Gerade Verbindung mit Pfeil 170"/>
          <p:cNvCxnSpPr/>
          <p:nvPr/>
        </p:nvCxnSpPr>
        <p:spPr>
          <a:xfrm flipH="1" flipV="1">
            <a:off x="2841756" y="4705090"/>
            <a:ext cx="329944" cy="919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Gerade Verbindung mit Pfeil 171"/>
          <p:cNvCxnSpPr/>
          <p:nvPr/>
        </p:nvCxnSpPr>
        <p:spPr>
          <a:xfrm>
            <a:off x="2818795" y="4901801"/>
            <a:ext cx="366417" cy="1326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mit Pfeil 181"/>
          <p:cNvCxnSpPr/>
          <p:nvPr/>
        </p:nvCxnSpPr>
        <p:spPr>
          <a:xfrm flipH="1" flipV="1">
            <a:off x="6632813" y="2705904"/>
            <a:ext cx="520023" cy="176444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Gerade Verbindung mit Pfeil 144"/>
          <p:cNvCxnSpPr/>
          <p:nvPr/>
        </p:nvCxnSpPr>
        <p:spPr>
          <a:xfrm flipV="1">
            <a:off x="1430752" y="1441173"/>
            <a:ext cx="5937884" cy="287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Gerade Verbindung mit Pfeil 199"/>
          <p:cNvCxnSpPr/>
          <p:nvPr/>
        </p:nvCxnSpPr>
        <p:spPr>
          <a:xfrm flipV="1">
            <a:off x="1047064" y="1482185"/>
            <a:ext cx="370520" cy="5390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Textfeld 207"/>
          <p:cNvSpPr txBox="1"/>
          <p:nvPr/>
        </p:nvSpPr>
        <p:spPr>
          <a:xfrm rot="240000">
            <a:off x="5947112" y="4994371"/>
            <a:ext cx="1288096" cy="307777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de-CH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Nitrifikation</a:t>
            </a:r>
          </a:p>
        </p:txBody>
      </p:sp>
      <p:sp>
        <p:nvSpPr>
          <p:cNvPr id="4" name="Rechteck 3"/>
          <p:cNvSpPr/>
          <p:nvPr/>
        </p:nvSpPr>
        <p:spPr>
          <a:xfrm>
            <a:off x="859452" y="775371"/>
            <a:ext cx="1613741" cy="506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Bio-,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Kompogasgülle</a:t>
            </a: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9" name="Gerade Verbindung mit Pfeil 88"/>
          <p:cNvCxnSpPr/>
          <p:nvPr/>
        </p:nvCxnSpPr>
        <p:spPr>
          <a:xfrm>
            <a:off x="2729365" y="2092490"/>
            <a:ext cx="485879" cy="3226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mit Pfeil 76"/>
          <p:cNvCxnSpPr>
            <a:stCxn id="8" idx="2"/>
          </p:cNvCxnSpPr>
          <p:nvPr/>
        </p:nvCxnSpPr>
        <p:spPr>
          <a:xfrm>
            <a:off x="678540" y="2381885"/>
            <a:ext cx="195" cy="14791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mit Pfeil 93"/>
          <p:cNvCxnSpPr/>
          <p:nvPr/>
        </p:nvCxnSpPr>
        <p:spPr>
          <a:xfrm>
            <a:off x="3413662" y="2380903"/>
            <a:ext cx="493129" cy="90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mit Pfeil 95"/>
          <p:cNvCxnSpPr/>
          <p:nvPr/>
        </p:nvCxnSpPr>
        <p:spPr>
          <a:xfrm>
            <a:off x="3277250" y="2101736"/>
            <a:ext cx="19091" cy="2934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mit Pfeil 100"/>
          <p:cNvCxnSpPr/>
          <p:nvPr/>
        </p:nvCxnSpPr>
        <p:spPr>
          <a:xfrm>
            <a:off x="3942499" y="2148871"/>
            <a:ext cx="0" cy="2485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: abgerundete Ecken 18"/>
          <p:cNvSpPr/>
          <p:nvPr/>
        </p:nvSpPr>
        <p:spPr>
          <a:xfrm>
            <a:off x="6398893" y="3097025"/>
            <a:ext cx="1535193" cy="6531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Knöllchen- u. </a:t>
            </a:r>
            <a:r>
              <a:rPr lang="de-CH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bodenbakterien</a:t>
            </a:r>
            <a:endParaRPr lang="de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2" name="Gerade Verbindung mit Pfeil 101"/>
          <p:cNvCxnSpPr/>
          <p:nvPr/>
        </p:nvCxnSpPr>
        <p:spPr>
          <a:xfrm flipV="1">
            <a:off x="5746773" y="4197505"/>
            <a:ext cx="645474" cy="370260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mit Pfeil 103"/>
          <p:cNvCxnSpPr/>
          <p:nvPr/>
        </p:nvCxnSpPr>
        <p:spPr>
          <a:xfrm flipV="1">
            <a:off x="6398892" y="2731140"/>
            <a:ext cx="121485" cy="138455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mit Pfeil 79"/>
          <p:cNvCxnSpPr/>
          <p:nvPr/>
        </p:nvCxnSpPr>
        <p:spPr>
          <a:xfrm>
            <a:off x="1623819" y="1238687"/>
            <a:ext cx="10775" cy="5576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mit Pfeil 82"/>
          <p:cNvCxnSpPr/>
          <p:nvPr/>
        </p:nvCxnSpPr>
        <p:spPr>
          <a:xfrm>
            <a:off x="1641828" y="1809070"/>
            <a:ext cx="1429776" cy="887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 rot="-1740000">
            <a:off x="6257082" y="4446457"/>
            <a:ext cx="1017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bg1"/>
                </a:solidFill>
              </a:rPr>
              <a:t>Lachgas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9014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14" grpId="0" animBg="1"/>
      <p:bldP spid="2" grpId="0" animBg="1"/>
      <p:bldP spid="1038" grpId="0" animBg="1"/>
      <p:bldP spid="1043" grpId="0" animBg="1"/>
      <p:bldP spid="72" grpId="0"/>
      <p:bldP spid="91" grpId="0"/>
      <p:bldP spid="113" grpId="0"/>
      <p:bldP spid="118" grpId="0"/>
      <p:bldP spid="166" grpId="0"/>
      <p:bldP spid="11" grpId="0" animBg="1"/>
      <p:bldP spid="15" grpId="0" animBg="1"/>
      <p:bldP spid="59" grpId="0" animBg="1"/>
      <p:bldP spid="115" grpId="0" animBg="1"/>
      <p:bldP spid="148" grpId="0"/>
      <p:bldP spid="1036" grpId="0" animBg="1"/>
      <p:bldP spid="208" grpId="0"/>
      <p:bldP spid="4" grpId="0" animBg="1"/>
      <p:bldP spid="19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317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CH" b="1" dirty="0"/>
              <a:t>So wirkt Nitrat auf den </a:t>
            </a:r>
            <a:br>
              <a:rPr lang="de-CH" b="1" dirty="0"/>
            </a:br>
            <a:r>
              <a:rPr lang="de-CH" b="1" dirty="0"/>
              <a:t>pH-Wert im Boden und an der Wurzel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204662" y="1412776"/>
            <a:ext cx="4316288" cy="4713387"/>
          </a:xfrm>
          <a:noFill/>
        </p:spPr>
        <p:txBody>
          <a:bodyPr/>
          <a:lstStyle/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732240" y="1600200"/>
            <a:ext cx="19545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Nitrat löst und verteilt sich schnell im Oberboden. Es wird von der Pflanze als Nitrat aufgenommen und wirkt an der Wurzel basisch. </a:t>
            </a:r>
          </a:p>
          <a:p>
            <a:pPr marL="0" indent="0">
              <a:buNone/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Die Mobilisierung von Mikronährstoffen und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Phophor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ist gering</a:t>
            </a:r>
          </a:p>
        </p:txBody>
      </p:sp>
      <p:sp>
        <p:nvSpPr>
          <p:cNvPr id="7" name="Rechteck 6"/>
          <p:cNvSpPr/>
          <p:nvPr/>
        </p:nvSpPr>
        <p:spPr>
          <a:xfrm>
            <a:off x="1619672" y="1462008"/>
            <a:ext cx="2342591" cy="2984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Lösen des Düngerkorns</a:t>
            </a:r>
          </a:p>
        </p:txBody>
      </p:sp>
      <p:sp>
        <p:nvSpPr>
          <p:cNvPr id="13" name="Flussdiagramm: Verbinder 12"/>
          <p:cNvSpPr/>
          <p:nvPr/>
        </p:nvSpPr>
        <p:spPr>
          <a:xfrm>
            <a:off x="4093968" y="2428932"/>
            <a:ext cx="907706" cy="74181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NO3-</a:t>
            </a:r>
          </a:p>
        </p:txBody>
      </p:sp>
      <p:sp>
        <p:nvSpPr>
          <p:cNvPr id="22" name="Flussdiagramm: Prozess 21"/>
          <p:cNvSpPr/>
          <p:nvPr/>
        </p:nvSpPr>
        <p:spPr>
          <a:xfrm>
            <a:off x="118093" y="2193361"/>
            <a:ext cx="3922715" cy="937592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400" dirty="0">
              <a:solidFill>
                <a:schemeClr val="tx1"/>
              </a:solidFill>
            </a:endParaRPr>
          </a:p>
          <a:p>
            <a:pPr algn="ctr"/>
            <a:r>
              <a:rPr lang="de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Zufuhr von Nitrat aus</a:t>
            </a:r>
          </a:p>
          <a:p>
            <a:pPr algn="ctr"/>
            <a:r>
              <a:rPr lang="de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Kaliumnitrat</a:t>
            </a:r>
          </a:p>
          <a:p>
            <a:pPr algn="ctr"/>
            <a:r>
              <a:rPr lang="de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Kalziumnitrat</a:t>
            </a:r>
          </a:p>
          <a:p>
            <a:pPr algn="ctr"/>
            <a:r>
              <a:rPr lang="de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Ammoniumnitrat</a:t>
            </a:r>
          </a:p>
          <a:p>
            <a:pPr algn="ctr"/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23" name="Flussdiagramm: Prozess 22"/>
          <p:cNvSpPr/>
          <p:nvPr/>
        </p:nvSpPr>
        <p:spPr>
          <a:xfrm>
            <a:off x="143299" y="3294065"/>
            <a:ext cx="2833462" cy="864096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Physiologische Wirkung an der Wurzeloberfläche</a:t>
            </a:r>
          </a:p>
        </p:txBody>
      </p:sp>
      <p:sp>
        <p:nvSpPr>
          <p:cNvPr id="24" name="Flussdiagramm: Prozess 23"/>
          <p:cNvSpPr/>
          <p:nvPr/>
        </p:nvSpPr>
        <p:spPr>
          <a:xfrm>
            <a:off x="66068" y="4860255"/>
            <a:ext cx="2387128" cy="602954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Nährstoffmobilisierung</a:t>
            </a:r>
          </a:p>
        </p:txBody>
      </p:sp>
      <p:sp>
        <p:nvSpPr>
          <p:cNvPr id="25" name="Flussdiagramm: Verbinder 24"/>
          <p:cNvSpPr/>
          <p:nvPr/>
        </p:nvSpPr>
        <p:spPr>
          <a:xfrm>
            <a:off x="4241417" y="1341932"/>
            <a:ext cx="561768" cy="521011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27" name="Gerade Verbindung mit Pfeil 26"/>
          <p:cNvCxnSpPr/>
          <p:nvPr/>
        </p:nvCxnSpPr>
        <p:spPr>
          <a:xfrm>
            <a:off x="4508328" y="2062071"/>
            <a:ext cx="0" cy="33432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5652120" y="1556792"/>
            <a:ext cx="40709" cy="2317733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lussdiagramm: Prozess 38"/>
          <p:cNvSpPr/>
          <p:nvPr/>
        </p:nvSpPr>
        <p:spPr>
          <a:xfrm>
            <a:off x="3352391" y="4936360"/>
            <a:ext cx="2880320" cy="489774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Gering</a:t>
            </a:r>
          </a:p>
          <a:p>
            <a:pPr algn="ctr"/>
            <a:r>
              <a:rPr lang="de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Förderung der Kationenaufnahme</a:t>
            </a:r>
          </a:p>
        </p:txBody>
      </p:sp>
      <p:cxnSp>
        <p:nvCxnSpPr>
          <p:cNvPr id="26" name="Gerader Verbinder 25"/>
          <p:cNvCxnSpPr/>
          <p:nvPr/>
        </p:nvCxnSpPr>
        <p:spPr>
          <a:xfrm>
            <a:off x="4103948" y="3538677"/>
            <a:ext cx="936104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ihandform: Form 27"/>
          <p:cNvSpPr/>
          <p:nvPr/>
        </p:nvSpPr>
        <p:spPr>
          <a:xfrm>
            <a:off x="4009802" y="3563897"/>
            <a:ext cx="463230" cy="456519"/>
          </a:xfrm>
          <a:custGeom>
            <a:avLst/>
            <a:gdLst>
              <a:gd name="connsiteX0" fmla="*/ 977411 w 1078128"/>
              <a:gd name="connsiteY0" fmla="*/ 8878 h 852972"/>
              <a:gd name="connsiteX1" fmla="*/ 950778 w 1078128"/>
              <a:gd name="connsiteY1" fmla="*/ 186431 h 852972"/>
              <a:gd name="connsiteX2" fmla="*/ 808735 w 1078128"/>
              <a:gd name="connsiteY2" fmla="*/ 275208 h 852972"/>
              <a:gd name="connsiteX3" fmla="*/ 409240 w 1078128"/>
              <a:gd name="connsiteY3" fmla="*/ 443884 h 852972"/>
              <a:gd name="connsiteX4" fmla="*/ 142910 w 1078128"/>
              <a:gd name="connsiteY4" fmla="*/ 648070 h 852972"/>
              <a:gd name="connsiteX5" fmla="*/ 868 w 1078128"/>
              <a:gd name="connsiteY5" fmla="*/ 781235 h 852972"/>
              <a:gd name="connsiteX6" fmla="*/ 205054 w 1078128"/>
              <a:gd name="connsiteY6" fmla="*/ 781235 h 852972"/>
              <a:gd name="connsiteX7" fmla="*/ 684448 w 1078128"/>
              <a:gd name="connsiteY7" fmla="*/ 443884 h 852972"/>
              <a:gd name="connsiteX8" fmla="*/ 595671 w 1078128"/>
              <a:gd name="connsiteY8" fmla="*/ 772358 h 852972"/>
              <a:gd name="connsiteX9" fmla="*/ 693326 w 1078128"/>
              <a:gd name="connsiteY9" fmla="*/ 825624 h 852972"/>
              <a:gd name="connsiteX10" fmla="*/ 799858 w 1078128"/>
              <a:gd name="connsiteY10" fmla="*/ 408373 h 852972"/>
              <a:gd name="connsiteX11" fmla="*/ 1004044 w 1078128"/>
              <a:gd name="connsiteY11" fmla="*/ 301841 h 852972"/>
              <a:gd name="connsiteX12" fmla="*/ 1075066 w 1078128"/>
              <a:gd name="connsiteY12" fmla="*/ 97655 h 852972"/>
              <a:gd name="connsiteX13" fmla="*/ 1066188 w 1078128"/>
              <a:gd name="connsiteY13" fmla="*/ 0 h 852972"/>
              <a:gd name="connsiteX14" fmla="*/ 1066188 w 1078128"/>
              <a:gd name="connsiteY14" fmla="*/ 0 h 85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8128" h="852972">
                <a:moveTo>
                  <a:pt x="977411" y="8878"/>
                </a:moveTo>
                <a:cubicBezTo>
                  <a:pt x="978151" y="75460"/>
                  <a:pt x="978891" y="142043"/>
                  <a:pt x="950778" y="186431"/>
                </a:cubicBezTo>
                <a:cubicBezTo>
                  <a:pt x="922665" y="230819"/>
                  <a:pt x="898991" y="232299"/>
                  <a:pt x="808735" y="275208"/>
                </a:cubicBezTo>
                <a:cubicBezTo>
                  <a:pt x="718479" y="318117"/>
                  <a:pt x="520211" y="381740"/>
                  <a:pt x="409240" y="443884"/>
                </a:cubicBezTo>
                <a:cubicBezTo>
                  <a:pt x="298269" y="506028"/>
                  <a:pt x="210972" y="591845"/>
                  <a:pt x="142910" y="648070"/>
                </a:cubicBezTo>
                <a:cubicBezTo>
                  <a:pt x="74848" y="704295"/>
                  <a:pt x="-9489" y="759041"/>
                  <a:pt x="868" y="781235"/>
                </a:cubicBezTo>
                <a:cubicBezTo>
                  <a:pt x="11225" y="803429"/>
                  <a:pt x="91124" y="837460"/>
                  <a:pt x="205054" y="781235"/>
                </a:cubicBezTo>
                <a:cubicBezTo>
                  <a:pt x="318984" y="725010"/>
                  <a:pt x="619345" y="445364"/>
                  <a:pt x="684448" y="443884"/>
                </a:cubicBezTo>
                <a:cubicBezTo>
                  <a:pt x="749551" y="442405"/>
                  <a:pt x="594191" y="708735"/>
                  <a:pt x="595671" y="772358"/>
                </a:cubicBezTo>
                <a:cubicBezTo>
                  <a:pt x="597151" y="835981"/>
                  <a:pt x="659295" y="886288"/>
                  <a:pt x="693326" y="825624"/>
                </a:cubicBezTo>
                <a:cubicBezTo>
                  <a:pt x="727357" y="764960"/>
                  <a:pt x="748072" y="495670"/>
                  <a:pt x="799858" y="408373"/>
                </a:cubicBezTo>
                <a:cubicBezTo>
                  <a:pt x="851644" y="321076"/>
                  <a:pt x="958176" y="353627"/>
                  <a:pt x="1004044" y="301841"/>
                </a:cubicBezTo>
                <a:cubicBezTo>
                  <a:pt x="1049912" y="250055"/>
                  <a:pt x="1064709" y="147962"/>
                  <a:pt x="1075066" y="97655"/>
                </a:cubicBezTo>
                <a:cubicBezTo>
                  <a:pt x="1085423" y="47348"/>
                  <a:pt x="1066188" y="0"/>
                  <a:pt x="1066188" y="0"/>
                </a:cubicBezTo>
                <a:lnTo>
                  <a:pt x="1066188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9" name="Freihandform: Form 28"/>
          <p:cNvSpPr/>
          <p:nvPr/>
        </p:nvSpPr>
        <p:spPr>
          <a:xfrm>
            <a:off x="4425934" y="3556186"/>
            <a:ext cx="262060" cy="818949"/>
          </a:xfrm>
          <a:custGeom>
            <a:avLst/>
            <a:gdLst>
              <a:gd name="connsiteX0" fmla="*/ 123736 w 567905"/>
              <a:gd name="connsiteY0" fmla="*/ 97654 h 1787344"/>
              <a:gd name="connsiteX1" fmla="*/ 292411 w 567905"/>
              <a:gd name="connsiteY1" fmla="*/ 301841 h 1787344"/>
              <a:gd name="connsiteX2" fmla="*/ 336800 w 567905"/>
              <a:gd name="connsiteY2" fmla="*/ 559293 h 1787344"/>
              <a:gd name="connsiteX3" fmla="*/ 292411 w 567905"/>
              <a:gd name="connsiteY3" fmla="*/ 843379 h 1787344"/>
              <a:gd name="connsiteX4" fmla="*/ 159246 w 567905"/>
              <a:gd name="connsiteY4" fmla="*/ 1100831 h 1787344"/>
              <a:gd name="connsiteX5" fmla="*/ 17204 w 567905"/>
              <a:gd name="connsiteY5" fmla="*/ 1313895 h 1787344"/>
              <a:gd name="connsiteX6" fmla="*/ 17204 w 567905"/>
              <a:gd name="connsiteY6" fmla="*/ 1367161 h 1787344"/>
              <a:gd name="connsiteX7" fmla="*/ 150369 w 567905"/>
              <a:gd name="connsiteY7" fmla="*/ 1393794 h 1787344"/>
              <a:gd name="connsiteX8" fmla="*/ 221390 w 567905"/>
              <a:gd name="connsiteY8" fmla="*/ 1260629 h 1787344"/>
              <a:gd name="connsiteX9" fmla="*/ 390066 w 567905"/>
              <a:gd name="connsiteY9" fmla="*/ 905522 h 1787344"/>
              <a:gd name="connsiteX10" fmla="*/ 443332 w 567905"/>
              <a:gd name="connsiteY10" fmla="*/ 870012 h 1787344"/>
              <a:gd name="connsiteX11" fmla="*/ 443332 w 567905"/>
              <a:gd name="connsiteY11" fmla="*/ 1376039 h 1787344"/>
              <a:gd name="connsiteX12" fmla="*/ 354555 w 567905"/>
              <a:gd name="connsiteY12" fmla="*/ 1589103 h 1787344"/>
              <a:gd name="connsiteX13" fmla="*/ 292411 w 567905"/>
              <a:gd name="connsiteY13" fmla="*/ 1677880 h 1787344"/>
              <a:gd name="connsiteX14" fmla="*/ 327922 w 567905"/>
              <a:gd name="connsiteY14" fmla="*/ 1784412 h 1787344"/>
              <a:gd name="connsiteX15" fmla="*/ 532108 w 567905"/>
              <a:gd name="connsiteY15" fmla="*/ 1553592 h 1787344"/>
              <a:gd name="connsiteX16" fmla="*/ 558741 w 567905"/>
              <a:gd name="connsiteY16" fmla="*/ 1331651 h 1787344"/>
              <a:gd name="connsiteX17" fmla="*/ 567619 w 567905"/>
              <a:gd name="connsiteY17" fmla="*/ 1109709 h 1787344"/>
              <a:gd name="connsiteX18" fmla="*/ 549864 w 567905"/>
              <a:gd name="connsiteY18" fmla="*/ 825623 h 1787344"/>
              <a:gd name="connsiteX19" fmla="*/ 443332 w 567905"/>
              <a:gd name="connsiteY19" fmla="*/ 656948 h 1787344"/>
              <a:gd name="connsiteX20" fmla="*/ 416699 w 567905"/>
              <a:gd name="connsiteY20" fmla="*/ 523783 h 1787344"/>
              <a:gd name="connsiteX21" fmla="*/ 390066 w 567905"/>
              <a:gd name="connsiteY21" fmla="*/ 337352 h 1787344"/>
              <a:gd name="connsiteX22" fmla="*/ 354555 w 567905"/>
              <a:gd name="connsiteY22" fmla="*/ 204187 h 1787344"/>
              <a:gd name="connsiteX23" fmla="*/ 292411 w 567905"/>
              <a:gd name="connsiteY23" fmla="*/ 97654 h 1787344"/>
              <a:gd name="connsiteX24" fmla="*/ 141491 w 567905"/>
              <a:gd name="connsiteY24" fmla="*/ 0 h 1787344"/>
              <a:gd name="connsiteX25" fmla="*/ 141491 w 567905"/>
              <a:gd name="connsiteY25" fmla="*/ 0 h 178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67905" h="1787344">
                <a:moveTo>
                  <a:pt x="123736" y="97654"/>
                </a:moveTo>
                <a:cubicBezTo>
                  <a:pt x="190318" y="161277"/>
                  <a:pt x="256900" y="224901"/>
                  <a:pt x="292411" y="301841"/>
                </a:cubicBezTo>
                <a:cubicBezTo>
                  <a:pt x="327922" y="378781"/>
                  <a:pt x="336800" y="469037"/>
                  <a:pt x="336800" y="559293"/>
                </a:cubicBezTo>
                <a:cubicBezTo>
                  <a:pt x="336800" y="649549"/>
                  <a:pt x="322003" y="753123"/>
                  <a:pt x="292411" y="843379"/>
                </a:cubicBezTo>
                <a:cubicBezTo>
                  <a:pt x="262819" y="933635"/>
                  <a:pt x="205114" y="1022412"/>
                  <a:pt x="159246" y="1100831"/>
                </a:cubicBezTo>
                <a:cubicBezTo>
                  <a:pt x="113378" y="1179250"/>
                  <a:pt x="40878" y="1269507"/>
                  <a:pt x="17204" y="1313895"/>
                </a:cubicBezTo>
                <a:cubicBezTo>
                  <a:pt x="-6470" y="1358283"/>
                  <a:pt x="-4990" y="1353845"/>
                  <a:pt x="17204" y="1367161"/>
                </a:cubicBezTo>
                <a:cubicBezTo>
                  <a:pt x="39398" y="1380477"/>
                  <a:pt x="116338" y="1411549"/>
                  <a:pt x="150369" y="1393794"/>
                </a:cubicBezTo>
                <a:cubicBezTo>
                  <a:pt x="184400" y="1376039"/>
                  <a:pt x="181440" y="1342008"/>
                  <a:pt x="221390" y="1260629"/>
                </a:cubicBezTo>
                <a:cubicBezTo>
                  <a:pt x="261340" y="1179250"/>
                  <a:pt x="353076" y="970625"/>
                  <a:pt x="390066" y="905522"/>
                </a:cubicBezTo>
                <a:cubicBezTo>
                  <a:pt x="427056" y="840419"/>
                  <a:pt x="434454" y="791593"/>
                  <a:pt x="443332" y="870012"/>
                </a:cubicBezTo>
                <a:cubicBezTo>
                  <a:pt x="452210" y="948432"/>
                  <a:pt x="458128" y="1256191"/>
                  <a:pt x="443332" y="1376039"/>
                </a:cubicBezTo>
                <a:cubicBezTo>
                  <a:pt x="428536" y="1495887"/>
                  <a:pt x="379709" y="1538796"/>
                  <a:pt x="354555" y="1589103"/>
                </a:cubicBezTo>
                <a:cubicBezTo>
                  <a:pt x="329402" y="1639410"/>
                  <a:pt x="296850" y="1645329"/>
                  <a:pt x="292411" y="1677880"/>
                </a:cubicBezTo>
                <a:cubicBezTo>
                  <a:pt x="287972" y="1710432"/>
                  <a:pt x="287973" y="1805127"/>
                  <a:pt x="327922" y="1784412"/>
                </a:cubicBezTo>
                <a:cubicBezTo>
                  <a:pt x="367871" y="1763697"/>
                  <a:pt x="493638" y="1629052"/>
                  <a:pt x="532108" y="1553592"/>
                </a:cubicBezTo>
                <a:cubicBezTo>
                  <a:pt x="570578" y="1478132"/>
                  <a:pt x="552823" y="1405632"/>
                  <a:pt x="558741" y="1331651"/>
                </a:cubicBezTo>
                <a:cubicBezTo>
                  <a:pt x="564660" y="1257671"/>
                  <a:pt x="569099" y="1194047"/>
                  <a:pt x="567619" y="1109709"/>
                </a:cubicBezTo>
                <a:cubicBezTo>
                  <a:pt x="566139" y="1025371"/>
                  <a:pt x="570578" y="901083"/>
                  <a:pt x="549864" y="825623"/>
                </a:cubicBezTo>
                <a:cubicBezTo>
                  <a:pt x="529150" y="750163"/>
                  <a:pt x="465526" y="707255"/>
                  <a:pt x="443332" y="656948"/>
                </a:cubicBezTo>
                <a:cubicBezTo>
                  <a:pt x="421138" y="606641"/>
                  <a:pt x="425577" y="577049"/>
                  <a:pt x="416699" y="523783"/>
                </a:cubicBezTo>
                <a:cubicBezTo>
                  <a:pt x="407821" y="470517"/>
                  <a:pt x="400423" y="390618"/>
                  <a:pt x="390066" y="337352"/>
                </a:cubicBezTo>
                <a:cubicBezTo>
                  <a:pt x="379709" y="284086"/>
                  <a:pt x="370831" y="244137"/>
                  <a:pt x="354555" y="204187"/>
                </a:cubicBezTo>
                <a:cubicBezTo>
                  <a:pt x="338279" y="164237"/>
                  <a:pt x="327922" y="131685"/>
                  <a:pt x="292411" y="97654"/>
                </a:cubicBezTo>
                <a:cubicBezTo>
                  <a:pt x="256900" y="63623"/>
                  <a:pt x="141491" y="0"/>
                  <a:pt x="141491" y="0"/>
                </a:cubicBezTo>
                <a:lnTo>
                  <a:pt x="141491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31" name="Freihandform: Form 30"/>
          <p:cNvSpPr/>
          <p:nvPr/>
        </p:nvSpPr>
        <p:spPr>
          <a:xfrm>
            <a:off x="4562979" y="3562152"/>
            <a:ext cx="383257" cy="624746"/>
          </a:xfrm>
          <a:custGeom>
            <a:avLst/>
            <a:gdLst>
              <a:gd name="connsiteX0" fmla="*/ 0 w 1277274"/>
              <a:gd name="connsiteY0" fmla="*/ 0 h 1877801"/>
              <a:gd name="connsiteX1" fmla="*/ 204187 w 1277274"/>
              <a:gd name="connsiteY1" fmla="*/ 284085 h 1877801"/>
              <a:gd name="connsiteX2" fmla="*/ 292963 w 1277274"/>
              <a:gd name="connsiteY2" fmla="*/ 408373 h 1877801"/>
              <a:gd name="connsiteX3" fmla="*/ 443884 w 1277274"/>
              <a:gd name="connsiteY3" fmla="*/ 621437 h 1877801"/>
              <a:gd name="connsiteX4" fmla="*/ 488272 w 1277274"/>
              <a:gd name="connsiteY4" fmla="*/ 914400 h 1877801"/>
              <a:gd name="connsiteX5" fmla="*/ 665826 w 1277274"/>
              <a:gd name="connsiteY5" fmla="*/ 1216241 h 1877801"/>
              <a:gd name="connsiteX6" fmla="*/ 843379 w 1277274"/>
              <a:gd name="connsiteY6" fmla="*/ 1411550 h 1877801"/>
              <a:gd name="connsiteX7" fmla="*/ 1047565 w 1277274"/>
              <a:gd name="connsiteY7" fmla="*/ 1669002 h 1877801"/>
              <a:gd name="connsiteX8" fmla="*/ 1038688 w 1277274"/>
              <a:gd name="connsiteY8" fmla="*/ 1846555 h 1877801"/>
              <a:gd name="connsiteX9" fmla="*/ 1100831 w 1277274"/>
              <a:gd name="connsiteY9" fmla="*/ 1873188 h 1877801"/>
              <a:gd name="connsiteX10" fmla="*/ 1162975 w 1277274"/>
              <a:gd name="connsiteY10" fmla="*/ 1793289 h 1877801"/>
              <a:gd name="connsiteX11" fmla="*/ 1145220 w 1277274"/>
              <a:gd name="connsiteY11" fmla="*/ 1571348 h 1877801"/>
              <a:gd name="connsiteX12" fmla="*/ 1020932 w 1277274"/>
              <a:gd name="connsiteY12" fmla="*/ 1420427 h 1877801"/>
              <a:gd name="connsiteX13" fmla="*/ 861134 w 1277274"/>
              <a:gd name="connsiteY13" fmla="*/ 1251752 h 1877801"/>
              <a:gd name="connsiteX14" fmla="*/ 763480 w 1277274"/>
              <a:gd name="connsiteY14" fmla="*/ 1118586 h 1877801"/>
              <a:gd name="connsiteX15" fmla="*/ 692459 w 1277274"/>
              <a:gd name="connsiteY15" fmla="*/ 1020932 h 1877801"/>
              <a:gd name="connsiteX16" fmla="*/ 745725 w 1277274"/>
              <a:gd name="connsiteY16" fmla="*/ 958788 h 1877801"/>
              <a:gd name="connsiteX17" fmla="*/ 834501 w 1277274"/>
              <a:gd name="connsiteY17" fmla="*/ 958788 h 1877801"/>
              <a:gd name="connsiteX18" fmla="*/ 1038688 w 1277274"/>
              <a:gd name="connsiteY18" fmla="*/ 1074198 h 1877801"/>
              <a:gd name="connsiteX19" fmla="*/ 1162975 w 1277274"/>
              <a:gd name="connsiteY19" fmla="*/ 1242874 h 1877801"/>
              <a:gd name="connsiteX20" fmla="*/ 1216241 w 1277274"/>
              <a:gd name="connsiteY20" fmla="*/ 1384917 h 1877801"/>
              <a:gd name="connsiteX21" fmla="*/ 1269507 w 1277274"/>
              <a:gd name="connsiteY21" fmla="*/ 1340528 h 1877801"/>
              <a:gd name="connsiteX22" fmla="*/ 1260629 w 1277274"/>
              <a:gd name="connsiteY22" fmla="*/ 1260629 h 1877801"/>
              <a:gd name="connsiteX23" fmla="*/ 1118587 w 1277274"/>
              <a:gd name="connsiteY23" fmla="*/ 994299 h 1877801"/>
              <a:gd name="connsiteX24" fmla="*/ 923278 w 1277274"/>
              <a:gd name="connsiteY24" fmla="*/ 887767 h 1877801"/>
              <a:gd name="connsiteX25" fmla="*/ 772358 w 1277274"/>
              <a:gd name="connsiteY25" fmla="*/ 852256 h 1877801"/>
              <a:gd name="connsiteX26" fmla="*/ 674703 w 1277274"/>
              <a:gd name="connsiteY26" fmla="*/ 843379 h 1877801"/>
              <a:gd name="connsiteX27" fmla="*/ 585926 w 1277274"/>
              <a:gd name="connsiteY27" fmla="*/ 781235 h 1877801"/>
              <a:gd name="connsiteX28" fmla="*/ 532660 w 1277274"/>
              <a:gd name="connsiteY28" fmla="*/ 639192 h 1877801"/>
              <a:gd name="connsiteX29" fmla="*/ 452761 w 1277274"/>
              <a:gd name="connsiteY29" fmla="*/ 452761 h 1877801"/>
              <a:gd name="connsiteX30" fmla="*/ 381740 w 1277274"/>
              <a:gd name="connsiteY30" fmla="*/ 337352 h 1877801"/>
              <a:gd name="connsiteX31" fmla="*/ 381740 w 1277274"/>
              <a:gd name="connsiteY31" fmla="*/ 328474 h 1877801"/>
              <a:gd name="connsiteX32" fmla="*/ 532660 w 1277274"/>
              <a:gd name="connsiteY32" fmla="*/ 355107 h 1877801"/>
              <a:gd name="connsiteX33" fmla="*/ 905523 w 1277274"/>
              <a:gd name="connsiteY33" fmla="*/ 621437 h 1877801"/>
              <a:gd name="connsiteX34" fmla="*/ 1074198 w 1277274"/>
              <a:gd name="connsiteY34" fmla="*/ 648070 h 1877801"/>
              <a:gd name="connsiteX35" fmla="*/ 1180730 w 1277274"/>
              <a:gd name="connsiteY35" fmla="*/ 612559 h 1877801"/>
              <a:gd name="connsiteX36" fmla="*/ 1020932 w 1277274"/>
              <a:gd name="connsiteY36" fmla="*/ 532660 h 1877801"/>
              <a:gd name="connsiteX37" fmla="*/ 692459 w 1277274"/>
              <a:gd name="connsiteY37" fmla="*/ 355107 h 1877801"/>
              <a:gd name="connsiteX38" fmla="*/ 523783 w 1277274"/>
              <a:gd name="connsiteY38" fmla="*/ 239697 h 1877801"/>
              <a:gd name="connsiteX39" fmla="*/ 337352 w 1277274"/>
              <a:gd name="connsiteY39" fmla="*/ 230819 h 1877801"/>
              <a:gd name="connsiteX40" fmla="*/ 221942 w 1277274"/>
              <a:gd name="connsiteY40" fmla="*/ 150920 h 1877801"/>
              <a:gd name="connsiteX41" fmla="*/ 115410 w 1277274"/>
              <a:gd name="connsiteY41" fmla="*/ 35511 h 1877801"/>
              <a:gd name="connsiteX42" fmla="*/ 115410 w 1277274"/>
              <a:gd name="connsiteY42" fmla="*/ 35511 h 187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77274" h="1877801">
                <a:moveTo>
                  <a:pt x="0" y="0"/>
                </a:moveTo>
                <a:lnTo>
                  <a:pt x="204187" y="284085"/>
                </a:lnTo>
                <a:lnTo>
                  <a:pt x="292963" y="408373"/>
                </a:lnTo>
                <a:cubicBezTo>
                  <a:pt x="332912" y="464598"/>
                  <a:pt x="411333" y="537099"/>
                  <a:pt x="443884" y="621437"/>
                </a:cubicBezTo>
                <a:cubicBezTo>
                  <a:pt x="476435" y="705775"/>
                  <a:pt x="451282" y="815266"/>
                  <a:pt x="488272" y="914400"/>
                </a:cubicBezTo>
                <a:cubicBezTo>
                  <a:pt x="525262" y="1013534"/>
                  <a:pt x="606642" y="1133383"/>
                  <a:pt x="665826" y="1216241"/>
                </a:cubicBezTo>
                <a:cubicBezTo>
                  <a:pt x="725010" y="1299099"/>
                  <a:pt x="779756" y="1336090"/>
                  <a:pt x="843379" y="1411550"/>
                </a:cubicBezTo>
                <a:cubicBezTo>
                  <a:pt x="907002" y="1487010"/>
                  <a:pt x="1015014" y="1596501"/>
                  <a:pt x="1047565" y="1669002"/>
                </a:cubicBezTo>
                <a:cubicBezTo>
                  <a:pt x="1080116" y="1741503"/>
                  <a:pt x="1029810" y="1812524"/>
                  <a:pt x="1038688" y="1846555"/>
                </a:cubicBezTo>
                <a:cubicBezTo>
                  <a:pt x="1047566" y="1880586"/>
                  <a:pt x="1080117" y="1882066"/>
                  <a:pt x="1100831" y="1873188"/>
                </a:cubicBezTo>
                <a:cubicBezTo>
                  <a:pt x="1121546" y="1864310"/>
                  <a:pt x="1155577" y="1843596"/>
                  <a:pt x="1162975" y="1793289"/>
                </a:cubicBezTo>
                <a:cubicBezTo>
                  <a:pt x="1170373" y="1742982"/>
                  <a:pt x="1168894" y="1633492"/>
                  <a:pt x="1145220" y="1571348"/>
                </a:cubicBezTo>
                <a:cubicBezTo>
                  <a:pt x="1121546" y="1509204"/>
                  <a:pt x="1068280" y="1473693"/>
                  <a:pt x="1020932" y="1420427"/>
                </a:cubicBezTo>
                <a:cubicBezTo>
                  <a:pt x="973584" y="1367161"/>
                  <a:pt x="904043" y="1302059"/>
                  <a:pt x="861134" y="1251752"/>
                </a:cubicBezTo>
                <a:cubicBezTo>
                  <a:pt x="818225" y="1201445"/>
                  <a:pt x="763480" y="1118586"/>
                  <a:pt x="763480" y="1118586"/>
                </a:cubicBezTo>
                <a:cubicBezTo>
                  <a:pt x="735368" y="1080116"/>
                  <a:pt x="695418" y="1047565"/>
                  <a:pt x="692459" y="1020932"/>
                </a:cubicBezTo>
                <a:cubicBezTo>
                  <a:pt x="689500" y="994299"/>
                  <a:pt x="722051" y="969145"/>
                  <a:pt x="745725" y="958788"/>
                </a:cubicBezTo>
                <a:cubicBezTo>
                  <a:pt x="769399" y="948431"/>
                  <a:pt x="785674" y="939553"/>
                  <a:pt x="834501" y="958788"/>
                </a:cubicBezTo>
                <a:cubicBezTo>
                  <a:pt x="883328" y="978023"/>
                  <a:pt x="983942" y="1026850"/>
                  <a:pt x="1038688" y="1074198"/>
                </a:cubicBezTo>
                <a:cubicBezTo>
                  <a:pt x="1093434" y="1121546"/>
                  <a:pt x="1133383" y="1191088"/>
                  <a:pt x="1162975" y="1242874"/>
                </a:cubicBezTo>
                <a:cubicBezTo>
                  <a:pt x="1192567" y="1294660"/>
                  <a:pt x="1198486" y="1368641"/>
                  <a:pt x="1216241" y="1384917"/>
                </a:cubicBezTo>
                <a:cubicBezTo>
                  <a:pt x="1233996" y="1401193"/>
                  <a:pt x="1262109" y="1361243"/>
                  <a:pt x="1269507" y="1340528"/>
                </a:cubicBezTo>
                <a:cubicBezTo>
                  <a:pt x="1276905" y="1319813"/>
                  <a:pt x="1285782" y="1318334"/>
                  <a:pt x="1260629" y="1260629"/>
                </a:cubicBezTo>
                <a:cubicBezTo>
                  <a:pt x="1235476" y="1202924"/>
                  <a:pt x="1174812" y="1056443"/>
                  <a:pt x="1118587" y="994299"/>
                </a:cubicBezTo>
                <a:cubicBezTo>
                  <a:pt x="1062362" y="932155"/>
                  <a:pt x="980983" y="911441"/>
                  <a:pt x="923278" y="887767"/>
                </a:cubicBezTo>
                <a:cubicBezTo>
                  <a:pt x="865573" y="864093"/>
                  <a:pt x="813787" y="859654"/>
                  <a:pt x="772358" y="852256"/>
                </a:cubicBezTo>
                <a:cubicBezTo>
                  <a:pt x="730929" y="844858"/>
                  <a:pt x="705775" y="855216"/>
                  <a:pt x="674703" y="843379"/>
                </a:cubicBezTo>
                <a:cubicBezTo>
                  <a:pt x="643631" y="831542"/>
                  <a:pt x="609600" y="815266"/>
                  <a:pt x="585926" y="781235"/>
                </a:cubicBezTo>
                <a:cubicBezTo>
                  <a:pt x="562252" y="747204"/>
                  <a:pt x="554854" y="693938"/>
                  <a:pt x="532660" y="639192"/>
                </a:cubicBezTo>
                <a:cubicBezTo>
                  <a:pt x="510466" y="584446"/>
                  <a:pt x="477914" y="503068"/>
                  <a:pt x="452761" y="452761"/>
                </a:cubicBezTo>
                <a:cubicBezTo>
                  <a:pt x="427608" y="402454"/>
                  <a:pt x="381740" y="337352"/>
                  <a:pt x="381740" y="337352"/>
                </a:cubicBezTo>
                <a:cubicBezTo>
                  <a:pt x="369903" y="316638"/>
                  <a:pt x="356587" y="325515"/>
                  <a:pt x="381740" y="328474"/>
                </a:cubicBezTo>
                <a:cubicBezTo>
                  <a:pt x="406893" y="331433"/>
                  <a:pt x="445363" y="306280"/>
                  <a:pt x="532660" y="355107"/>
                </a:cubicBezTo>
                <a:cubicBezTo>
                  <a:pt x="619957" y="403934"/>
                  <a:pt x="815267" y="572610"/>
                  <a:pt x="905523" y="621437"/>
                </a:cubicBezTo>
                <a:cubicBezTo>
                  <a:pt x="995779" y="670264"/>
                  <a:pt x="1028330" y="649550"/>
                  <a:pt x="1074198" y="648070"/>
                </a:cubicBezTo>
                <a:cubicBezTo>
                  <a:pt x="1120066" y="646590"/>
                  <a:pt x="1189608" y="631794"/>
                  <a:pt x="1180730" y="612559"/>
                </a:cubicBezTo>
                <a:cubicBezTo>
                  <a:pt x="1171852" y="593324"/>
                  <a:pt x="1102310" y="575569"/>
                  <a:pt x="1020932" y="532660"/>
                </a:cubicBezTo>
                <a:cubicBezTo>
                  <a:pt x="939554" y="489751"/>
                  <a:pt x="775317" y="403934"/>
                  <a:pt x="692459" y="355107"/>
                </a:cubicBezTo>
                <a:cubicBezTo>
                  <a:pt x="609601" y="306280"/>
                  <a:pt x="582967" y="260412"/>
                  <a:pt x="523783" y="239697"/>
                </a:cubicBezTo>
                <a:cubicBezTo>
                  <a:pt x="464599" y="218982"/>
                  <a:pt x="387659" y="245615"/>
                  <a:pt x="337352" y="230819"/>
                </a:cubicBezTo>
                <a:cubicBezTo>
                  <a:pt x="287045" y="216023"/>
                  <a:pt x="258932" y="183471"/>
                  <a:pt x="221942" y="150920"/>
                </a:cubicBezTo>
                <a:cubicBezTo>
                  <a:pt x="184952" y="118369"/>
                  <a:pt x="115410" y="35511"/>
                  <a:pt x="115410" y="35511"/>
                </a:cubicBezTo>
                <a:lnTo>
                  <a:pt x="115410" y="35511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38" name="Flussdiagramm: Prozess 37"/>
          <p:cNvSpPr/>
          <p:nvPr/>
        </p:nvSpPr>
        <p:spPr>
          <a:xfrm>
            <a:off x="4025196" y="4458185"/>
            <a:ext cx="1158553" cy="395125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basisch</a:t>
            </a:r>
          </a:p>
        </p:txBody>
      </p:sp>
      <p:cxnSp>
        <p:nvCxnSpPr>
          <p:cNvPr id="32" name="Gerade Verbindung mit Pfeil 31"/>
          <p:cNvCxnSpPr/>
          <p:nvPr/>
        </p:nvCxnSpPr>
        <p:spPr>
          <a:xfrm>
            <a:off x="4534912" y="3170742"/>
            <a:ext cx="0" cy="33432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Uni Düsseldorf, Dr.Michael Grunert, LUA</a:t>
            </a:r>
          </a:p>
        </p:txBody>
      </p:sp>
    </p:spTree>
    <p:extLst>
      <p:ext uri="{BB962C8B-B14F-4D97-AF65-F5344CB8AC3E}">
        <p14:creationId xmlns:p14="http://schemas.microsoft.com/office/powerpoint/2010/main" val="11992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animBg="1"/>
      <p:bldP spid="13" grpId="0" animBg="1"/>
      <p:bldP spid="22" grpId="0" animBg="1"/>
      <p:bldP spid="23" grpId="0" animBg="1"/>
      <p:bldP spid="24" grpId="0" animBg="1"/>
      <p:bldP spid="25" grpId="0" animBg="1"/>
      <p:bldP spid="39" grpId="0" animBg="1"/>
      <p:bldP spid="28" grpId="0" animBg="1"/>
      <p:bldP spid="29" grpId="0" animBg="1"/>
      <p:bldP spid="31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317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CH" b="1" dirty="0"/>
              <a:t>So wirkt Ammonium auf den </a:t>
            </a:r>
            <a:br>
              <a:rPr lang="de-CH" b="1" dirty="0"/>
            </a:br>
            <a:r>
              <a:rPr lang="de-CH" b="1" dirty="0"/>
              <a:t>pH-Wert im Boden und an der Wurzel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204662" y="1412776"/>
            <a:ext cx="4316288" cy="4713387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732239" y="1600200"/>
            <a:ext cx="229804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Ammonium bildet «Mikro-Depots» die punktuell sehr sauer sind. Die Aufnahme senkt den pH in Wurzel-nähe ab. Durch diesen Vorgang lassen sich Mikronährstoffe und Phosphor besser aufnehmen. </a:t>
            </a:r>
          </a:p>
          <a:p>
            <a:pPr marL="0" indent="0">
              <a:buNone/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Wird Ammonium zu Nitrat umgewandelt verstärkt sich punktuell die Versauerung. Wird das Milieu um die Wurzelspitze basisch, wird die Nährstoffaufnahme gehemmt</a:t>
            </a:r>
          </a:p>
        </p:txBody>
      </p:sp>
      <p:sp>
        <p:nvSpPr>
          <p:cNvPr id="7" name="Rechteck 6"/>
          <p:cNvSpPr/>
          <p:nvPr/>
        </p:nvSpPr>
        <p:spPr>
          <a:xfrm>
            <a:off x="1547664" y="1462008"/>
            <a:ext cx="2414599" cy="2984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Lösen des Düngerkorns</a:t>
            </a:r>
          </a:p>
        </p:txBody>
      </p:sp>
      <p:sp>
        <p:nvSpPr>
          <p:cNvPr id="11" name="Flussdiagramm: Verbinder 10"/>
          <p:cNvSpPr/>
          <p:nvPr/>
        </p:nvSpPr>
        <p:spPr>
          <a:xfrm>
            <a:off x="4190615" y="2297618"/>
            <a:ext cx="648072" cy="615636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NH4+</a:t>
            </a:r>
          </a:p>
        </p:txBody>
      </p:sp>
      <p:sp>
        <p:nvSpPr>
          <p:cNvPr id="12" name="Flussdiagramm: Prozess 11"/>
          <p:cNvSpPr/>
          <p:nvPr/>
        </p:nvSpPr>
        <p:spPr>
          <a:xfrm>
            <a:off x="160038" y="2944710"/>
            <a:ext cx="3204087" cy="1152128"/>
          </a:xfrm>
          <a:prstGeom prst="flowChart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Änderung des Boden-pH durch Umwandlung</a:t>
            </a:r>
          </a:p>
          <a:p>
            <a:pPr algn="ctr"/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Nitrifikation zu Nitrat,</a:t>
            </a:r>
            <a:br>
              <a:rPr lang="de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 sinkt ab </a:t>
            </a:r>
            <a:r>
              <a:rPr lang="de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sauer</a:t>
            </a:r>
            <a:endParaRPr lang="de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ussdiagramm: Verbinder 12"/>
          <p:cNvSpPr/>
          <p:nvPr/>
        </p:nvSpPr>
        <p:spPr>
          <a:xfrm>
            <a:off x="3432290" y="3311963"/>
            <a:ext cx="898083" cy="74181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NO3-</a:t>
            </a:r>
          </a:p>
        </p:txBody>
      </p:sp>
      <p:sp>
        <p:nvSpPr>
          <p:cNvPr id="22" name="Flussdiagramm: Prozess 21"/>
          <p:cNvSpPr/>
          <p:nvPr/>
        </p:nvSpPr>
        <p:spPr>
          <a:xfrm>
            <a:off x="126280" y="2184430"/>
            <a:ext cx="3955964" cy="635538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Ammonium wirkt nach dem Lösen </a:t>
            </a:r>
            <a:br>
              <a:rPr lang="de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punktuell sauer</a:t>
            </a:r>
          </a:p>
        </p:txBody>
      </p:sp>
      <p:sp>
        <p:nvSpPr>
          <p:cNvPr id="23" name="Flussdiagramm: Prozess 22"/>
          <p:cNvSpPr/>
          <p:nvPr/>
        </p:nvSpPr>
        <p:spPr>
          <a:xfrm>
            <a:off x="126279" y="4219814"/>
            <a:ext cx="2833462" cy="864096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Physiologische Wirkung an der Wurzeloberfläche</a:t>
            </a:r>
          </a:p>
        </p:txBody>
      </p:sp>
      <p:sp>
        <p:nvSpPr>
          <p:cNvPr id="24" name="Flussdiagramm: Prozess 23"/>
          <p:cNvSpPr/>
          <p:nvPr/>
        </p:nvSpPr>
        <p:spPr>
          <a:xfrm>
            <a:off x="129475" y="5487661"/>
            <a:ext cx="2387128" cy="602954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Nährstoffmobilisierung</a:t>
            </a:r>
          </a:p>
        </p:txBody>
      </p:sp>
      <p:sp>
        <p:nvSpPr>
          <p:cNvPr id="25" name="Flussdiagramm: Verbinder 24"/>
          <p:cNvSpPr/>
          <p:nvPr/>
        </p:nvSpPr>
        <p:spPr>
          <a:xfrm>
            <a:off x="4241417" y="1341932"/>
            <a:ext cx="561768" cy="521011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27" name="Gerade Verbindung mit Pfeil 26"/>
          <p:cNvCxnSpPr/>
          <p:nvPr/>
        </p:nvCxnSpPr>
        <p:spPr>
          <a:xfrm>
            <a:off x="4520950" y="1916832"/>
            <a:ext cx="0" cy="33432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H="1">
            <a:off x="4050726" y="2881339"/>
            <a:ext cx="279648" cy="447039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3846651" y="4109294"/>
            <a:ext cx="0" cy="33432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>
            <a:off x="4779472" y="2806718"/>
            <a:ext cx="960733" cy="1469736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lussdiagramm: Prozess 38"/>
          <p:cNvSpPr/>
          <p:nvPr/>
        </p:nvSpPr>
        <p:spPr>
          <a:xfrm>
            <a:off x="3306892" y="5726739"/>
            <a:ext cx="1158553" cy="504056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möglich</a:t>
            </a:r>
          </a:p>
        </p:txBody>
      </p:sp>
      <p:sp>
        <p:nvSpPr>
          <p:cNvPr id="40" name="Flussdiagramm: Prozess 39"/>
          <p:cNvSpPr/>
          <p:nvPr/>
        </p:nvSpPr>
        <p:spPr>
          <a:xfrm>
            <a:off x="5141851" y="5519057"/>
            <a:ext cx="1648259" cy="972108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sehr hoch </a:t>
            </a:r>
            <a:r>
              <a:rPr lang="de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Phosphor, Zink, Kupfer, Mangan, Eisen usw.</a:t>
            </a:r>
          </a:p>
        </p:txBody>
      </p:sp>
      <p:cxnSp>
        <p:nvCxnSpPr>
          <p:cNvPr id="26" name="Gerader Verbinder 25"/>
          <p:cNvCxnSpPr/>
          <p:nvPr/>
        </p:nvCxnSpPr>
        <p:spPr>
          <a:xfrm>
            <a:off x="3394270" y="4510638"/>
            <a:ext cx="936104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ihandform: Form 27"/>
          <p:cNvSpPr/>
          <p:nvPr/>
        </p:nvSpPr>
        <p:spPr>
          <a:xfrm>
            <a:off x="3306892" y="4540124"/>
            <a:ext cx="463230" cy="456519"/>
          </a:xfrm>
          <a:custGeom>
            <a:avLst/>
            <a:gdLst>
              <a:gd name="connsiteX0" fmla="*/ 977411 w 1078128"/>
              <a:gd name="connsiteY0" fmla="*/ 8878 h 852972"/>
              <a:gd name="connsiteX1" fmla="*/ 950778 w 1078128"/>
              <a:gd name="connsiteY1" fmla="*/ 186431 h 852972"/>
              <a:gd name="connsiteX2" fmla="*/ 808735 w 1078128"/>
              <a:gd name="connsiteY2" fmla="*/ 275208 h 852972"/>
              <a:gd name="connsiteX3" fmla="*/ 409240 w 1078128"/>
              <a:gd name="connsiteY3" fmla="*/ 443884 h 852972"/>
              <a:gd name="connsiteX4" fmla="*/ 142910 w 1078128"/>
              <a:gd name="connsiteY4" fmla="*/ 648070 h 852972"/>
              <a:gd name="connsiteX5" fmla="*/ 868 w 1078128"/>
              <a:gd name="connsiteY5" fmla="*/ 781235 h 852972"/>
              <a:gd name="connsiteX6" fmla="*/ 205054 w 1078128"/>
              <a:gd name="connsiteY6" fmla="*/ 781235 h 852972"/>
              <a:gd name="connsiteX7" fmla="*/ 684448 w 1078128"/>
              <a:gd name="connsiteY7" fmla="*/ 443884 h 852972"/>
              <a:gd name="connsiteX8" fmla="*/ 595671 w 1078128"/>
              <a:gd name="connsiteY8" fmla="*/ 772358 h 852972"/>
              <a:gd name="connsiteX9" fmla="*/ 693326 w 1078128"/>
              <a:gd name="connsiteY9" fmla="*/ 825624 h 852972"/>
              <a:gd name="connsiteX10" fmla="*/ 799858 w 1078128"/>
              <a:gd name="connsiteY10" fmla="*/ 408373 h 852972"/>
              <a:gd name="connsiteX11" fmla="*/ 1004044 w 1078128"/>
              <a:gd name="connsiteY11" fmla="*/ 301841 h 852972"/>
              <a:gd name="connsiteX12" fmla="*/ 1075066 w 1078128"/>
              <a:gd name="connsiteY12" fmla="*/ 97655 h 852972"/>
              <a:gd name="connsiteX13" fmla="*/ 1066188 w 1078128"/>
              <a:gd name="connsiteY13" fmla="*/ 0 h 852972"/>
              <a:gd name="connsiteX14" fmla="*/ 1066188 w 1078128"/>
              <a:gd name="connsiteY14" fmla="*/ 0 h 85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8128" h="852972">
                <a:moveTo>
                  <a:pt x="977411" y="8878"/>
                </a:moveTo>
                <a:cubicBezTo>
                  <a:pt x="978151" y="75460"/>
                  <a:pt x="978891" y="142043"/>
                  <a:pt x="950778" y="186431"/>
                </a:cubicBezTo>
                <a:cubicBezTo>
                  <a:pt x="922665" y="230819"/>
                  <a:pt x="898991" y="232299"/>
                  <a:pt x="808735" y="275208"/>
                </a:cubicBezTo>
                <a:cubicBezTo>
                  <a:pt x="718479" y="318117"/>
                  <a:pt x="520211" y="381740"/>
                  <a:pt x="409240" y="443884"/>
                </a:cubicBezTo>
                <a:cubicBezTo>
                  <a:pt x="298269" y="506028"/>
                  <a:pt x="210972" y="591845"/>
                  <a:pt x="142910" y="648070"/>
                </a:cubicBezTo>
                <a:cubicBezTo>
                  <a:pt x="74848" y="704295"/>
                  <a:pt x="-9489" y="759041"/>
                  <a:pt x="868" y="781235"/>
                </a:cubicBezTo>
                <a:cubicBezTo>
                  <a:pt x="11225" y="803429"/>
                  <a:pt x="91124" y="837460"/>
                  <a:pt x="205054" y="781235"/>
                </a:cubicBezTo>
                <a:cubicBezTo>
                  <a:pt x="318984" y="725010"/>
                  <a:pt x="619345" y="445364"/>
                  <a:pt x="684448" y="443884"/>
                </a:cubicBezTo>
                <a:cubicBezTo>
                  <a:pt x="749551" y="442405"/>
                  <a:pt x="594191" y="708735"/>
                  <a:pt x="595671" y="772358"/>
                </a:cubicBezTo>
                <a:cubicBezTo>
                  <a:pt x="597151" y="835981"/>
                  <a:pt x="659295" y="886288"/>
                  <a:pt x="693326" y="825624"/>
                </a:cubicBezTo>
                <a:cubicBezTo>
                  <a:pt x="727357" y="764960"/>
                  <a:pt x="748072" y="495670"/>
                  <a:pt x="799858" y="408373"/>
                </a:cubicBezTo>
                <a:cubicBezTo>
                  <a:pt x="851644" y="321076"/>
                  <a:pt x="958176" y="353627"/>
                  <a:pt x="1004044" y="301841"/>
                </a:cubicBezTo>
                <a:cubicBezTo>
                  <a:pt x="1049912" y="250055"/>
                  <a:pt x="1064709" y="147962"/>
                  <a:pt x="1075066" y="97655"/>
                </a:cubicBezTo>
                <a:cubicBezTo>
                  <a:pt x="1085423" y="47348"/>
                  <a:pt x="1066188" y="0"/>
                  <a:pt x="1066188" y="0"/>
                </a:cubicBezTo>
                <a:lnTo>
                  <a:pt x="1066188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9" name="Freihandform: Form 28"/>
          <p:cNvSpPr/>
          <p:nvPr/>
        </p:nvSpPr>
        <p:spPr>
          <a:xfrm>
            <a:off x="3701298" y="4525016"/>
            <a:ext cx="262060" cy="818949"/>
          </a:xfrm>
          <a:custGeom>
            <a:avLst/>
            <a:gdLst>
              <a:gd name="connsiteX0" fmla="*/ 123736 w 567905"/>
              <a:gd name="connsiteY0" fmla="*/ 97654 h 1787344"/>
              <a:gd name="connsiteX1" fmla="*/ 292411 w 567905"/>
              <a:gd name="connsiteY1" fmla="*/ 301841 h 1787344"/>
              <a:gd name="connsiteX2" fmla="*/ 336800 w 567905"/>
              <a:gd name="connsiteY2" fmla="*/ 559293 h 1787344"/>
              <a:gd name="connsiteX3" fmla="*/ 292411 w 567905"/>
              <a:gd name="connsiteY3" fmla="*/ 843379 h 1787344"/>
              <a:gd name="connsiteX4" fmla="*/ 159246 w 567905"/>
              <a:gd name="connsiteY4" fmla="*/ 1100831 h 1787344"/>
              <a:gd name="connsiteX5" fmla="*/ 17204 w 567905"/>
              <a:gd name="connsiteY5" fmla="*/ 1313895 h 1787344"/>
              <a:gd name="connsiteX6" fmla="*/ 17204 w 567905"/>
              <a:gd name="connsiteY6" fmla="*/ 1367161 h 1787344"/>
              <a:gd name="connsiteX7" fmla="*/ 150369 w 567905"/>
              <a:gd name="connsiteY7" fmla="*/ 1393794 h 1787344"/>
              <a:gd name="connsiteX8" fmla="*/ 221390 w 567905"/>
              <a:gd name="connsiteY8" fmla="*/ 1260629 h 1787344"/>
              <a:gd name="connsiteX9" fmla="*/ 390066 w 567905"/>
              <a:gd name="connsiteY9" fmla="*/ 905522 h 1787344"/>
              <a:gd name="connsiteX10" fmla="*/ 443332 w 567905"/>
              <a:gd name="connsiteY10" fmla="*/ 870012 h 1787344"/>
              <a:gd name="connsiteX11" fmla="*/ 443332 w 567905"/>
              <a:gd name="connsiteY11" fmla="*/ 1376039 h 1787344"/>
              <a:gd name="connsiteX12" fmla="*/ 354555 w 567905"/>
              <a:gd name="connsiteY12" fmla="*/ 1589103 h 1787344"/>
              <a:gd name="connsiteX13" fmla="*/ 292411 w 567905"/>
              <a:gd name="connsiteY13" fmla="*/ 1677880 h 1787344"/>
              <a:gd name="connsiteX14" fmla="*/ 327922 w 567905"/>
              <a:gd name="connsiteY14" fmla="*/ 1784412 h 1787344"/>
              <a:gd name="connsiteX15" fmla="*/ 532108 w 567905"/>
              <a:gd name="connsiteY15" fmla="*/ 1553592 h 1787344"/>
              <a:gd name="connsiteX16" fmla="*/ 558741 w 567905"/>
              <a:gd name="connsiteY16" fmla="*/ 1331651 h 1787344"/>
              <a:gd name="connsiteX17" fmla="*/ 567619 w 567905"/>
              <a:gd name="connsiteY17" fmla="*/ 1109709 h 1787344"/>
              <a:gd name="connsiteX18" fmla="*/ 549864 w 567905"/>
              <a:gd name="connsiteY18" fmla="*/ 825623 h 1787344"/>
              <a:gd name="connsiteX19" fmla="*/ 443332 w 567905"/>
              <a:gd name="connsiteY19" fmla="*/ 656948 h 1787344"/>
              <a:gd name="connsiteX20" fmla="*/ 416699 w 567905"/>
              <a:gd name="connsiteY20" fmla="*/ 523783 h 1787344"/>
              <a:gd name="connsiteX21" fmla="*/ 390066 w 567905"/>
              <a:gd name="connsiteY21" fmla="*/ 337352 h 1787344"/>
              <a:gd name="connsiteX22" fmla="*/ 354555 w 567905"/>
              <a:gd name="connsiteY22" fmla="*/ 204187 h 1787344"/>
              <a:gd name="connsiteX23" fmla="*/ 292411 w 567905"/>
              <a:gd name="connsiteY23" fmla="*/ 97654 h 1787344"/>
              <a:gd name="connsiteX24" fmla="*/ 141491 w 567905"/>
              <a:gd name="connsiteY24" fmla="*/ 0 h 1787344"/>
              <a:gd name="connsiteX25" fmla="*/ 141491 w 567905"/>
              <a:gd name="connsiteY25" fmla="*/ 0 h 178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67905" h="1787344">
                <a:moveTo>
                  <a:pt x="123736" y="97654"/>
                </a:moveTo>
                <a:cubicBezTo>
                  <a:pt x="190318" y="161277"/>
                  <a:pt x="256900" y="224901"/>
                  <a:pt x="292411" y="301841"/>
                </a:cubicBezTo>
                <a:cubicBezTo>
                  <a:pt x="327922" y="378781"/>
                  <a:pt x="336800" y="469037"/>
                  <a:pt x="336800" y="559293"/>
                </a:cubicBezTo>
                <a:cubicBezTo>
                  <a:pt x="336800" y="649549"/>
                  <a:pt x="322003" y="753123"/>
                  <a:pt x="292411" y="843379"/>
                </a:cubicBezTo>
                <a:cubicBezTo>
                  <a:pt x="262819" y="933635"/>
                  <a:pt x="205114" y="1022412"/>
                  <a:pt x="159246" y="1100831"/>
                </a:cubicBezTo>
                <a:cubicBezTo>
                  <a:pt x="113378" y="1179250"/>
                  <a:pt x="40878" y="1269507"/>
                  <a:pt x="17204" y="1313895"/>
                </a:cubicBezTo>
                <a:cubicBezTo>
                  <a:pt x="-6470" y="1358283"/>
                  <a:pt x="-4990" y="1353845"/>
                  <a:pt x="17204" y="1367161"/>
                </a:cubicBezTo>
                <a:cubicBezTo>
                  <a:pt x="39398" y="1380477"/>
                  <a:pt x="116338" y="1411549"/>
                  <a:pt x="150369" y="1393794"/>
                </a:cubicBezTo>
                <a:cubicBezTo>
                  <a:pt x="184400" y="1376039"/>
                  <a:pt x="181440" y="1342008"/>
                  <a:pt x="221390" y="1260629"/>
                </a:cubicBezTo>
                <a:cubicBezTo>
                  <a:pt x="261340" y="1179250"/>
                  <a:pt x="353076" y="970625"/>
                  <a:pt x="390066" y="905522"/>
                </a:cubicBezTo>
                <a:cubicBezTo>
                  <a:pt x="427056" y="840419"/>
                  <a:pt x="434454" y="791593"/>
                  <a:pt x="443332" y="870012"/>
                </a:cubicBezTo>
                <a:cubicBezTo>
                  <a:pt x="452210" y="948432"/>
                  <a:pt x="458128" y="1256191"/>
                  <a:pt x="443332" y="1376039"/>
                </a:cubicBezTo>
                <a:cubicBezTo>
                  <a:pt x="428536" y="1495887"/>
                  <a:pt x="379709" y="1538796"/>
                  <a:pt x="354555" y="1589103"/>
                </a:cubicBezTo>
                <a:cubicBezTo>
                  <a:pt x="329402" y="1639410"/>
                  <a:pt x="296850" y="1645329"/>
                  <a:pt x="292411" y="1677880"/>
                </a:cubicBezTo>
                <a:cubicBezTo>
                  <a:pt x="287972" y="1710432"/>
                  <a:pt x="287973" y="1805127"/>
                  <a:pt x="327922" y="1784412"/>
                </a:cubicBezTo>
                <a:cubicBezTo>
                  <a:pt x="367871" y="1763697"/>
                  <a:pt x="493638" y="1629052"/>
                  <a:pt x="532108" y="1553592"/>
                </a:cubicBezTo>
                <a:cubicBezTo>
                  <a:pt x="570578" y="1478132"/>
                  <a:pt x="552823" y="1405632"/>
                  <a:pt x="558741" y="1331651"/>
                </a:cubicBezTo>
                <a:cubicBezTo>
                  <a:pt x="564660" y="1257671"/>
                  <a:pt x="569099" y="1194047"/>
                  <a:pt x="567619" y="1109709"/>
                </a:cubicBezTo>
                <a:cubicBezTo>
                  <a:pt x="566139" y="1025371"/>
                  <a:pt x="570578" y="901083"/>
                  <a:pt x="549864" y="825623"/>
                </a:cubicBezTo>
                <a:cubicBezTo>
                  <a:pt x="529150" y="750163"/>
                  <a:pt x="465526" y="707255"/>
                  <a:pt x="443332" y="656948"/>
                </a:cubicBezTo>
                <a:cubicBezTo>
                  <a:pt x="421138" y="606641"/>
                  <a:pt x="425577" y="577049"/>
                  <a:pt x="416699" y="523783"/>
                </a:cubicBezTo>
                <a:cubicBezTo>
                  <a:pt x="407821" y="470517"/>
                  <a:pt x="400423" y="390618"/>
                  <a:pt x="390066" y="337352"/>
                </a:cubicBezTo>
                <a:cubicBezTo>
                  <a:pt x="379709" y="284086"/>
                  <a:pt x="370831" y="244137"/>
                  <a:pt x="354555" y="204187"/>
                </a:cubicBezTo>
                <a:cubicBezTo>
                  <a:pt x="338279" y="164237"/>
                  <a:pt x="327922" y="131685"/>
                  <a:pt x="292411" y="97654"/>
                </a:cubicBezTo>
                <a:cubicBezTo>
                  <a:pt x="256900" y="63623"/>
                  <a:pt x="141491" y="0"/>
                  <a:pt x="141491" y="0"/>
                </a:cubicBezTo>
                <a:lnTo>
                  <a:pt x="141491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31" name="Freihandform: Form 30"/>
          <p:cNvSpPr/>
          <p:nvPr/>
        </p:nvSpPr>
        <p:spPr>
          <a:xfrm>
            <a:off x="3840386" y="4533001"/>
            <a:ext cx="383257" cy="624746"/>
          </a:xfrm>
          <a:custGeom>
            <a:avLst/>
            <a:gdLst>
              <a:gd name="connsiteX0" fmla="*/ 0 w 1277274"/>
              <a:gd name="connsiteY0" fmla="*/ 0 h 1877801"/>
              <a:gd name="connsiteX1" fmla="*/ 204187 w 1277274"/>
              <a:gd name="connsiteY1" fmla="*/ 284085 h 1877801"/>
              <a:gd name="connsiteX2" fmla="*/ 292963 w 1277274"/>
              <a:gd name="connsiteY2" fmla="*/ 408373 h 1877801"/>
              <a:gd name="connsiteX3" fmla="*/ 443884 w 1277274"/>
              <a:gd name="connsiteY3" fmla="*/ 621437 h 1877801"/>
              <a:gd name="connsiteX4" fmla="*/ 488272 w 1277274"/>
              <a:gd name="connsiteY4" fmla="*/ 914400 h 1877801"/>
              <a:gd name="connsiteX5" fmla="*/ 665826 w 1277274"/>
              <a:gd name="connsiteY5" fmla="*/ 1216241 h 1877801"/>
              <a:gd name="connsiteX6" fmla="*/ 843379 w 1277274"/>
              <a:gd name="connsiteY6" fmla="*/ 1411550 h 1877801"/>
              <a:gd name="connsiteX7" fmla="*/ 1047565 w 1277274"/>
              <a:gd name="connsiteY7" fmla="*/ 1669002 h 1877801"/>
              <a:gd name="connsiteX8" fmla="*/ 1038688 w 1277274"/>
              <a:gd name="connsiteY8" fmla="*/ 1846555 h 1877801"/>
              <a:gd name="connsiteX9" fmla="*/ 1100831 w 1277274"/>
              <a:gd name="connsiteY9" fmla="*/ 1873188 h 1877801"/>
              <a:gd name="connsiteX10" fmla="*/ 1162975 w 1277274"/>
              <a:gd name="connsiteY10" fmla="*/ 1793289 h 1877801"/>
              <a:gd name="connsiteX11" fmla="*/ 1145220 w 1277274"/>
              <a:gd name="connsiteY11" fmla="*/ 1571348 h 1877801"/>
              <a:gd name="connsiteX12" fmla="*/ 1020932 w 1277274"/>
              <a:gd name="connsiteY12" fmla="*/ 1420427 h 1877801"/>
              <a:gd name="connsiteX13" fmla="*/ 861134 w 1277274"/>
              <a:gd name="connsiteY13" fmla="*/ 1251752 h 1877801"/>
              <a:gd name="connsiteX14" fmla="*/ 763480 w 1277274"/>
              <a:gd name="connsiteY14" fmla="*/ 1118586 h 1877801"/>
              <a:gd name="connsiteX15" fmla="*/ 692459 w 1277274"/>
              <a:gd name="connsiteY15" fmla="*/ 1020932 h 1877801"/>
              <a:gd name="connsiteX16" fmla="*/ 745725 w 1277274"/>
              <a:gd name="connsiteY16" fmla="*/ 958788 h 1877801"/>
              <a:gd name="connsiteX17" fmla="*/ 834501 w 1277274"/>
              <a:gd name="connsiteY17" fmla="*/ 958788 h 1877801"/>
              <a:gd name="connsiteX18" fmla="*/ 1038688 w 1277274"/>
              <a:gd name="connsiteY18" fmla="*/ 1074198 h 1877801"/>
              <a:gd name="connsiteX19" fmla="*/ 1162975 w 1277274"/>
              <a:gd name="connsiteY19" fmla="*/ 1242874 h 1877801"/>
              <a:gd name="connsiteX20" fmla="*/ 1216241 w 1277274"/>
              <a:gd name="connsiteY20" fmla="*/ 1384917 h 1877801"/>
              <a:gd name="connsiteX21" fmla="*/ 1269507 w 1277274"/>
              <a:gd name="connsiteY21" fmla="*/ 1340528 h 1877801"/>
              <a:gd name="connsiteX22" fmla="*/ 1260629 w 1277274"/>
              <a:gd name="connsiteY22" fmla="*/ 1260629 h 1877801"/>
              <a:gd name="connsiteX23" fmla="*/ 1118587 w 1277274"/>
              <a:gd name="connsiteY23" fmla="*/ 994299 h 1877801"/>
              <a:gd name="connsiteX24" fmla="*/ 923278 w 1277274"/>
              <a:gd name="connsiteY24" fmla="*/ 887767 h 1877801"/>
              <a:gd name="connsiteX25" fmla="*/ 772358 w 1277274"/>
              <a:gd name="connsiteY25" fmla="*/ 852256 h 1877801"/>
              <a:gd name="connsiteX26" fmla="*/ 674703 w 1277274"/>
              <a:gd name="connsiteY26" fmla="*/ 843379 h 1877801"/>
              <a:gd name="connsiteX27" fmla="*/ 585926 w 1277274"/>
              <a:gd name="connsiteY27" fmla="*/ 781235 h 1877801"/>
              <a:gd name="connsiteX28" fmla="*/ 532660 w 1277274"/>
              <a:gd name="connsiteY28" fmla="*/ 639192 h 1877801"/>
              <a:gd name="connsiteX29" fmla="*/ 452761 w 1277274"/>
              <a:gd name="connsiteY29" fmla="*/ 452761 h 1877801"/>
              <a:gd name="connsiteX30" fmla="*/ 381740 w 1277274"/>
              <a:gd name="connsiteY30" fmla="*/ 337352 h 1877801"/>
              <a:gd name="connsiteX31" fmla="*/ 381740 w 1277274"/>
              <a:gd name="connsiteY31" fmla="*/ 328474 h 1877801"/>
              <a:gd name="connsiteX32" fmla="*/ 532660 w 1277274"/>
              <a:gd name="connsiteY32" fmla="*/ 355107 h 1877801"/>
              <a:gd name="connsiteX33" fmla="*/ 905523 w 1277274"/>
              <a:gd name="connsiteY33" fmla="*/ 621437 h 1877801"/>
              <a:gd name="connsiteX34" fmla="*/ 1074198 w 1277274"/>
              <a:gd name="connsiteY34" fmla="*/ 648070 h 1877801"/>
              <a:gd name="connsiteX35" fmla="*/ 1180730 w 1277274"/>
              <a:gd name="connsiteY35" fmla="*/ 612559 h 1877801"/>
              <a:gd name="connsiteX36" fmla="*/ 1020932 w 1277274"/>
              <a:gd name="connsiteY36" fmla="*/ 532660 h 1877801"/>
              <a:gd name="connsiteX37" fmla="*/ 692459 w 1277274"/>
              <a:gd name="connsiteY37" fmla="*/ 355107 h 1877801"/>
              <a:gd name="connsiteX38" fmla="*/ 523783 w 1277274"/>
              <a:gd name="connsiteY38" fmla="*/ 239697 h 1877801"/>
              <a:gd name="connsiteX39" fmla="*/ 337352 w 1277274"/>
              <a:gd name="connsiteY39" fmla="*/ 230819 h 1877801"/>
              <a:gd name="connsiteX40" fmla="*/ 221942 w 1277274"/>
              <a:gd name="connsiteY40" fmla="*/ 150920 h 1877801"/>
              <a:gd name="connsiteX41" fmla="*/ 115410 w 1277274"/>
              <a:gd name="connsiteY41" fmla="*/ 35511 h 1877801"/>
              <a:gd name="connsiteX42" fmla="*/ 115410 w 1277274"/>
              <a:gd name="connsiteY42" fmla="*/ 35511 h 187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77274" h="1877801">
                <a:moveTo>
                  <a:pt x="0" y="0"/>
                </a:moveTo>
                <a:lnTo>
                  <a:pt x="204187" y="284085"/>
                </a:lnTo>
                <a:lnTo>
                  <a:pt x="292963" y="408373"/>
                </a:lnTo>
                <a:cubicBezTo>
                  <a:pt x="332912" y="464598"/>
                  <a:pt x="411333" y="537099"/>
                  <a:pt x="443884" y="621437"/>
                </a:cubicBezTo>
                <a:cubicBezTo>
                  <a:pt x="476435" y="705775"/>
                  <a:pt x="451282" y="815266"/>
                  <a:pt x="488272" y="914400"/>
                </a:cubicBezTo>
                <a:cubicBezTo>
                  <a:pt x="525262" y="1013534"/>
                  <a:pt x="606642" y="1133383"/>
                  <a:pt x="665826" y="1216241"/>
                </a:cubicBezTo>
                <a:cubicBezTo>
                  <a:pt x="725010" y="1299099"/>
                  <a:pt x="779756" y="1336090"/>
                  <a:pt x="843379" y="1411550"/>
                </a:cubicBezTo>
                <a:cubicBezTo>
                  <a:pt x="907002" y="1487010"/>
                  <a:pt x="1015014" y="1596501"/>
                  <a:pt x="1047565" y="1669002"/>
                </a:cubicBezTo>
                <a:cubicBezTo>
                  <a:pt x="1080116" y="1741503"/>
                  <a:pt x="1029810" y="1812524"/>
                  <a:pt x="1038688" y="1846555"/>
                </a:cubicBezTo>
                <a:cubicBezTo>
                  <a:pt x="1047566" y="1880586"/>
                  <a:pt x="1080117" y="1882066"/>
                  <a:pt x="1100831" y="1873188"/>
                </a:cubicBezTo>
                <a:cubicBezTo>
                  <a:pt x="1121546" y="1864310"/>
                  <a:pt x="1155577" y="1843596"/>
                  <a:pt x="1162975" y="1793289"/>
                </a:cubicBezTo>
                <a:cubicBezTo>
                  <a:pt x="1170373" y="1742982"/>
                  <a:pt x="1168894" y="1633492"/>
                  <a:pt x="1145220" y="1571348"/>
                </a:cubicBezTo>
                <a:cubicBezTo>
                  <a:pt x="1121546" y="1509204"/>
                  <a:pt x="1068280" y="1473693"/>
                  <a:pt x="1020932" y="1420427"/>
                </a:cubicBezTo>
                <a:cubicBezTo>
                  <a:pt x="973584" y="1367161"/>
                  <a:pt x="904043" y="1302059"/>
                  <a:pt x="861134" y="1251752"/>
                </a:cubicBezTo>
                <a:cubicBezTo>
                  <a:pt x="818225" y="1201445"/>
                  <a:pt x="763480" y="1118586"/>
                  <a:pt x="763480" y="1118586"/>
                </a:cubicBezTo>
                <a:cubicBezTo>
                  <a:pt x="735368" y="1080116"/>
                  <a:pt x="695418" y="1047565"/>
                  <a:pt x="692459" y="1020932"/>
                </a:cubicBezTo>
                <a:cubicBezTo>
                  <a:pt x="689500" y="994299"/>
                  <a:pt x="722051" y="969145"/>
                  <a:pt x="745725" y="958788"/>
                </a:cubicBezTo>
                <a:cubicBezTo>
                  <a:pt x="769399" y="948431"/>
                  <a:pt x="785674" y="939553"/>
                  <a:pt x="834501" y="958788"/>
                </a:cubicBezTo>
                <a:cubicBezTo>
                  <a:pt x="883328" y="978023"/>
                  <a:pt x="983942" y="1026850"/>
                  <a:pt x="1038688" y="1074198"/>
                </a:cubicBezTo>
                <a:cubicBezTo>
                  <a:pt x="1093434" y="1121546"/>
                  <a:pt x="1133383" y="1191088"/>
                  <a:pt x="1162975" y="1242874"/>
                </a:cubicBezTo>
                <a:cubicBezTo>
                  <a:pt x="1192567" y="1294660"/>
                  <a:pt x="1198486" y="1368641"/>
                  <a:pt x="1216241" y="1384917"/>
                </a:cubicBezTo>
                <a:cubicBezTo>
                  <a:pt x="1233996" y="1401193"/>
                  <a:pt x="1262109" y="1361243"/>
                  <a:pt x="1269507" y="1340528"/>
                </a:cubicBezTo>
                <a:cubicBezTo>
                  <a:pt x="1276905" y="1319813"/>
                  <a:pt x="1285782" y="1318334"/>
                  <a:pt x="1260629" y="1260629"/>
                </a:cubicBezTo>
                <a:cubicBezTo>
                  <a:pt x="1235476" y="1202924"/>
                  <a:pt x="1174812" y="1056443"/>
                  <a:pt x="1118587" y="994299"/>
                </a:cubicBezTo>
                <a:cubicBezTo>
                  <a:pt x="1062362" y="932155"/>
                  <a:pt x="980983" y="911441"/>
                  <a:pt x="923278" y="887767"/>
                </a:cubicBezTo>
                <a:cubicBezTo>
                  <a:pt x="865573" y="864093"/>
                  <a:pt x="813787" y="859654"/>
                  <a:pt x="772358" y="852256"/>
                </a:cubicBezTo>
                <a:cubicBezTo>
                  <a:pt x="730929" y="844858"/>
                  <a:pt x="705775" y="855216"/>
                  <a:pt x="674703" y="843379"/>
                </a:cubicBezTo>
                <a:cubicBezTo>
                  <a:pt x="643631" y="831542"/>
                  <a:pt x="609600" y="815266"/>
                  <a:pt x="585926" y="781235"/>
                </a:cubicBezTo>
                <a:cubicBezTo>
                  <a:pt x="562252" y="747204"/>
                  <a:pt x="554854" y="693938"/>
                  <a:pt x="532660" y="639192"/>
                </a:cubicBezTo>
                <a:cubicBezTo>
                  <a:pt x="510466" y="584446"/>
                  <a:pt x="477914" y="503068"/>
                  <a:pt x="452761" y="452761"/>
                </a:cubicBezTo>
                <a:cubicBezTo>
                  <a:pt x="427608" y="402454"/>
                  <a:pt x="381740" y="337352"/>
                  <a:pt x="381740" y="337352"/>
                </a:cubicBezTo>
                <a:cubicBezTo>
                  <a:pt x="369903" y="316638"/>
                  <a:pt x="356587" y="325515"/>
                  <a:pt x="381740" y="328474"/>
                </a:cubicBezTo>
                <a:cubicBezTo>
                  <a:pt x="406893" y="331433"/>
                  <a:pt x="445363" y="306280"/>
                  <a:pt x="532660" y="355107"/>
                </a:cubicBezTo>
                <a:cubicBezTo>
                  <a:pt x="619957" y="403934"/>
                  <a:pt x="815267" y="572610"/>
                  <a:pt x="905523" y="621437"/>
                </a:cubicBezTo>
                <a:cubicBezTo>
                  <a:pt x="995779" y="670264"/>
                  <a:pt x="1028330" y="649550"/>
                  <a:pt x="1074198" y="648070"/>
                </a:cubicBezTo>
                <a:cubicBezTo>
                  <a:pt x="1120066" y="646590"/>
                  <a:pt x="1189608" y="631794"/>
                  <a:pt x="1180730" y="612559"/>
                </a:cubicBezTo>
                <a:cubicBezTo>
                  <a:pt x="1171852" y="593324"/>
                  <a:pt x="1102310" y="575569"/>
                  <a:pt x="1020932" y="532660"/>
                </a:cubicBezTo>
                <a:cubicBezTo>
                  <a:pt x="939554" y="489751"/>
                  <a:pt x="775317" y="403934"/>
                  <a:pt x="692459" y="355107"/>
                </a:cubicBezTo>
                <a:cubicBezTo>
                  <a:pt x="609601" y="306280"/>
                  <a:pt x="582967" y="260412"/>
                  <a:pt x="523783" y="239697"/>
                </a:cubicBezTo>
                <a:cubicBezTo>
                  <a:pt x="464599" y="218982"/>
                  <a:pt x="387659" y="245615"/>
                  <a:pt x="337352" y="230819"/>
                </a:cubicBezTo>
                <a:cubicBezTo>
                  <a:pt x="287045" y="216023"/>
                  <a:pt x="258932" y="183471"/>
                  <a:pt x="221942" y="150920"/>
                </a:cubicBezTo>
                <a:cubicBezTo>
                  <a:pt x="184952" y="118369"/>
                  <a:pt x="115410" y="35511"/>
                  <a:pt x="115410" y="35511"/>
                </a:cubicBezTo>
                <a:lnTo>
                  <a:pt x="115410" y="35511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32" name="Rechteck 31"/>
          <p:cNvSpPr/>
          <p:nvPr/>
        </p:nvSpPr>
        <p:spPr>
          <a:xfrm>
            <a:off x="3260399" y="5358342"/>
            <a:ext cx="1188930" cy="324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basisch</a:t>
            </a:r>
          </a:p>
        </p:txBody>
      </p:sp>
      <p:cxnSp>
        <p:nvCxnSpPr>
          <p:cNvPr id="35" name="Gerader Verbinder 34"/>
          <p:cNvCxnSpPr/>
          <p:nvPr/>
        </p:nvCxnSpPr>
        <p:spPr>
          <a:xfrm>
            <a:off x="5247109" y="4365104"/>
            <a:ext cx="936104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ihandform: Form 35"/>
          <p:cNvSpPr/>
          <p:nvPr/>
        </p:nvSpPr>
        <p:spPr>
          <a:xfrm>
            <a:off x="5257835" y="4360923"/>
            <a:ext cx="463230" cy="456519"/>
          </a:xfrm>
          <a:custGeom>
            <a:avLst/>
            <a:gdLst>
              <a:gd name="connsiteX0" fmla="*/ 977411 w 1078128"/>
              <a:gd name="connsiteY0" fmla="*/ 8878 h 852972"/>
              <a:gd name="connsiteX1" fmla="*/ 950778 w 1078128"/>
              <a:gd name="connsiteY1" fmla="*/ 186431 h 852972"/>
              <a:gd name="connsiteX2" fmla="*/ 808735 w 1078128"/>
              <a:gd name="connsiteY2" fmla="*/ 275208 h 852972"/>
              <a:gd name="connsiteX3" fmla="*/ 409240 w 1078128"/>
              <a:gd name="connsiteY3" fmla="*/ 443884 h 852972"/>
              <a:gd name="connsiteX4" fmla="*/ 142910 w 1078128"/>
              <a:gd name="connsiteY4" fmla="*/ 648070 h 852972"/>
              <a:gd name="connsiteX5" fmla="*/ 868 w 1078128"/>
              <a:gd name="connsiteY5" fmla="*/ 781235 h 852972"/>
              <a:gd name="connsiteX6" fmla="*/ 205054 w 1078128"/>
              <a:gd name="connsiteY6" fmla="*/ 781235 h 852972"/>
              <a:gd name="connsiteX7" fmla="*/ 684448 w 1078128"/>
              <a:gd name="connsiteY7" fmla="*/ 443884 h 852972"/>
              <a:gd name="connsiteX8" fmla="*/ 595671 w 1078128"/>
              <a:gd name="connsiteY8" fmla="*/ 772358 h 852972"/>
              <a:gd name="connsiteX9" fmla="*/ 693326 w 1078128"/>
              <a:gd name="connsiteY9" fmla="*/ 825624 h 852972"/>
              <a:gd name="connsiteX10" fmla="*/ 799858 w 1078128"/>
              <a:gd name="connsiteY10" fmla="*/ 408373 h 852972"/>
              <a:gd name="connsiteX11" fmla="*/ 1004044 w 1078128"/>
              <a:gd name="connsiteY11" fmla="*/ 301841 h 852972"/>
              <a:gd name="connsiteX12" fmla="*/ 1075066 w 1078128"/>
              <a:gd name="connsiteY12" fmla="*/ 97655 h 852972"/>
              <a:gd name="connsiteX13" fmla="*/ 1066188 w 1078128"/>
              <a:gd name="connsiteY13" fmla="*/ 0 h 852972"/>
              <a:gd name="connsiteX14" fmla="*/ 1066188 w 1078128"/>
              <a:gd name="connsiteY14" fmla="*/ 0 h 85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8128" h="852972">
                <a:moveTo>
                  <a:pt x="977411" y="8878"/>
                </a:moveTo>
                <a:cubicBezTo>
                  <a:pt x="978151" y="75460"/>
                  <a:pt x="978891" y="142043"/>
                  <a:pt x="950778" y="186431"/>
                </a:cubicBezTo>
                <a:cubicBezTo>
                  <a:pt x="922665" y="230819"/>
                  <a:pt x="898991" y="232299"/>
                  <a:pt x="808735" y="275208"/>
                </a:cubicBezTo>
                <a:cubicBezTo>
                  <a:pt x="718479" y="318117"/>
                  <a:pt x="520211" y="381740"/>
                  <a:pt x="409240" y="443884"/>
                </a:cubicBezTo>
                <a:cubicBezTo>
                  <a:pt x="298269" y="506028"/>
                  <a:pt x="210972" y="591845"/>
                  <a:pt x="142910" y="648070"/>
                </a:cubicBezTo>
                <a:cubicBezTo>
                  <a:pt x="74848" y="704295"/>
                  <a:pt x="-9489" y="759041"/>
                  <a:pt x="868" y="781235"/>
                </a:cubicBezTo>
                <a:cubicBezTo>
                  <a:pt x="11225" y="803429"/>
                  <a:pt x="91124" y="837460"/>
                  <a:pt x="205054" y="781235"/>
                </a:cubicBezTo>
                <a:cubicBezTo>
                  <a:pt x="318984" y="725010"/>
                  <a:pt x="619345" y="445364"/>
                  <a:pt x="684448" y="443884"/>
                </a:cubicBezTo>
                <a:cubicBezTo>
                  <a:pt x="749551" y="442405"/>
                  <a:pt x="594191" y="708735"/>
                  <a:pt x="595671" y="772358"/>
                </a:cubicBezTo>
                <a:cubicBezTo>
                  <a:pt x="597151" y="835981"/>
                  <a:pt x="659295" y="886288"/>
                  <a:pt x="693326" y="825624"/>
                </a:cubicBezTo>
                <a:cubicBezTo>
                  <a:pt x="727357" y="764960"/>
                  <a:pt x="748072" y="495670"/>
                  <a:pt x="799858" y="408373"/>
                </a:cubicBezTo>
                <a:cubicBezTo>
                  <a:pt x="851644" y="321076"/>
                  <a:pt x="958176" y="353627"/>
                  <a:pt x="1004044" y="301841"/>
                </a:cubicBezTo>
                <a:cubicBezTo>
                  <a:pt x="1049912" y="250055"/>
                  <a:pt x="1064709" y="147962"/>
                  <a:pt x="1075066" y="97655"/>
                </a:cubicBezTo>
                <a:cubicBezTo>
                  <a:pt x="1085423" y="47348"/>
                  <a:pt x="1066188" y="0"/>
                  <a:pt x="1066188" y="0"/>
                </a:cubicBezTo>
                <a:lnTo>
                  <a:pt x="1066188" y="0"/>
                </a:ln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37" name="Freihandform: Form 36"/>
          <p:cNvSpPr/>
          <p:nvPr/>
        </p:nvSpPr>
        <p:spPr>
          <a:xfrm>
            <a:off x="5642629" y="4360923"/>
            <a:ext cx="262060" cy="818949"/>
          </a:xfrm>
          <a:custGeom>
            <a:avLst/>
            <a:gdLst>
              <a:gd name="connsiteX0" fmla="*/ 123736 w 567905"/>
              <a:gd name="connsiteY0" fmla="*/ 97654 h 1787344"/>
              <a:gd name="connsiteX1" fmla="*/ 292411 w 567905"/>
              <a:gd name="connsiteY1" fmla="*/ 301841 h 1787344"/>
              <a:gd name="connsiteX2" fmla="*/ 336800 w 567905"/>
              <a:gd name="connsiteY2" fmla="*/ 559293 h 1787344"/>
              <a:gd name="connsiteX3" fmla="*/ 292411 w 567905"/>
              <a:gd name="connsiteY3" fmla="*/ 843379 h 1787344"/>
              <a:gd name="connsiteX4" fmla="*/ 159246 w 567905"/>
              <a:gd name="connsiteY4" fmla="*/ 1100831 h 1787344"/>
              <a:gd name="connsiteX5" fmla="*/ 17204 w 567905"/>
              <a:gd name="connsiteY5" fmla="*/ 1313895 h 1787344"/>
              <a:gd name="connsiteX6" fmla="*/ 17204 w 567905"/>
              <a:gd name="connsiteY6" fmla="*/ 1367161 h 1787344"/>
              <a:gd name="connsiteX7" fmla="*/ 150369 w 567905"/>
              <a:gd name="connsiteY7" fmla="*/ 1393794 h 1787344"/>
              <a:gd name="connsiteX8" fmla="*/ 221390 w 567905"/>
              <a:gd name="connsiteY8" fmla="*/ 1260629 h 1787344"/>
              <a:gd name="connsiteX9" fmla="*/ 390066 w 567905"/>
              <a:gd name="connsiteY9" fmla="*/ 905522 h 1787344"/>
              <a:gd name="connsiteX10" fmla="*/ 443332 w 567905"/>
              <a:gd name="connsiteY10" fmla="*/ 870012 h 1787344"/>
              <a:gd name="connsiteX11" fmla="*/ 443332 w 567905"/>
              <a:gd name="connsiteY11" fmla="*/ 1376039 h 1787344"/>
              <a:gd name="connsiteX12" fmla="*/ 354555 w 567905"/>
              <a:gd name="connsiteY12" fmla="*/ 1589103 h 1787344"/>
              <a:gd name="connsiteX13" fmla="*/ 292411 w 567905"/>
              <a:gd name="connsiteY13" fmla="*/ 1677880 h 1787344"/>
              <a:gd name="connsiteX14" fmla="*/ 327922 w 567905"/>
              <a:gd name="connsiteY14" fmla="*/ 1784412 h 1787344"/>
              <a:gd name="connsiteX15" fmla="*/ 532108 w 567905"/>
              <a:gd name="connsiteY15" fmla="*/ 1553592 h 1787344"/>
              <a:gd name="connsiteX16" fmla="*/ 558741 w 567905"/>
              <a:gd name="connsiteY16" fmla="*/ 1331651 h 1787344"/>
              <a:gd name="connsiteX17" fmla="*/ 567619 w 567905"/>
              <a:gd name="connsiteY17" fmla="*/ 1109709 h 1787344"/>
              <a:gd name="connsiteX18" fmla="*/ 549864 w 567905"/>
              <a:gd name="connsiteY18" fmla="*/ 825623 h 1787344"/>
              <a:gd name="connsiteX19" fmla="*/ 443332 w 567905"/>
              <a:gd name="connsiteY19" fmla="*/ 656948 h 1787344"/>
              <a:gd name="connsiteX20" fmla="*/ 416699 w 567905"/>
              <a:gd name="connsiteY20" fmla="*/ 523783 h 1787344"/>
              <a:gd name="connsiteX21" fmla="*/ 390066 w 567905"/>
              <a:gd name="connsiteY21" fmla="*/ 337352 h 1787344"/>
              <a:gd name="connsiteX22" fmla="*/ 354555 w 567905"/>
              <a:gd name="connsiteY22" fmla="*/ 204187 h 1787344"/>
              <a:gd name="connsiteX23" fmla="*/ 292411 w 567905"/>
              <a:gd name="connsiteY23" fmla="*/ 97654 h 1787344"/>
              <a:gd name="connsiteX24" fmla="*/ 141491 w 567905"/>
              <a:gd name="connsiteY24" fmla="*/ 0 h 1787344"/>
              <a:gd name="connsiteX25" fmla="*/ 141491 w 567905"/>
              <a:gd name="connsiteY25" fmla="*/ 0 h 178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67905" h="1787344">
                <a:moveTo>
                  <a:pt x="123736" y="97654"/>
                </a:moveTo>
                <a:cubicBezTo>
                  <a:pt x="190318" y="161277"/>
                  <a:pt x="256900" y="224901"/>
                  <a:pt x="292411" y="301841"/>
                </a:cubicBezTo>
                <a:cubicBezTo>
                  <a:pt x="327922" y="378781"/>
                  <a:pt x="336800" y="469037"/>
                  <a:pt x="336800" y="559293"/>
                </a:cubicBezTo>
                <a:cubicBezTo>
                  <a:pt x="336800" y="649549"/>
                  <a:pt x="322003" y="753123"/>
                  <a:pt x="292411" y="843379"/>
                </a:cubicBezTo>
                <a:cubicBezTo>
                  <a:pt x="262819" y="933635"/>
                  <a:pt x="205114" y="1022412"/>
                  <a:pt x="159246" y="1100831"/>
                </a:cubicBezTo>
                <a:cubicBezTo>
                  <a:pt x="113378" y="1179250"/>
                  <a:pt x="40878" y="1269507"/>
                  <a:pt x="17204" y="1313895"/>
                </a:cubicBezTo>
                <a:cubicBezTo>
                  <a:pt x="-6470" y="1358283"/>
                  <a:pt x="-4990" y="1353845"/>
                  <a:pt x="17204" y="1367161"/>
                </a:cubicBezTo>
                <a:cubicBezTo>
                  <a:pt x="39398" y="1380477"/>
                  <a:pt x="116338" y="1411549"/>
                  <a:pt x="150369" y="1393794"/>
                </a:cubicBezTo>
                <a:cubicBezTo>
                  <a:pt x="184400" y="1376039"/>
                  <a:pt x="181440" y="1342008"/>
                  <a:pt x="221390" y="1260629"/>
                </a:cubicBezTo>
                <a:cubicBezTo>
                  <a:pt x="261340" y="1179250"/>
                  <a:pt x="353076" y="970625"/>
                  <a:pt x="390066" y="905522"/>
                </a:cubicBezTo>
                <a:cubicBezTo>
                  <a:pt x="427056" y="840419"/>
                  <a:pt x="434454" y="791593"/>
                  <a:pt x="443332" y="870012"/>
                </a:cubicBezTo>
                <a:cubicBezTo>
                  <a:pt x="452210" y="948432"/>
                  <a:pt x="458128" y="1256191"/>
                  <a:pt x="443332" y="1376039"/>
                </a:cubicBezTo>
                <a:cubicBezTo>
                  <a:pt x="428536" y="1495887"/>
                  <a:pt x="379709" y="1538796"/>
                  <a:pt x="354555" y="1589103"/>
                </a:cubicBezTo>
                <a:cubicBezTo>
                  <a:pt x="329402" y="1639410"/>
                  <a:pt x="296850" y="1645329"/>
                  <a:pt x="292411" y="1677880"/>
                </a:cubicBezTo>
                <a:cubicBezTo>
                  <a:pt x="287972" y="1710432"/>
                  <a:pt x="287973" y="1805127"/>
                  <a:pt x="327922" y="1784412"/>
                </a:cubicBezTo>
                <a:cubicBezTo>
                  <a:pt x="367871" y="1763697"/>
                  <a:pt x="493638" y="1629052"/>
                  <a:pt x="532108" y="1553592"/>
                </a:cubicBezTo>
                <a:cubicBezTo>
                  <a:pt x="570578" y="1478132"/>
                  <a:pt x="552823" y="1405632"/>
                  <a:pt x="558741" y="1331651"/>
                </a:cubicBezTo>
                <a:cubicBezTo>
                  <a:pt x="564660" y="1257671"/>
                  <a:pt x="569099" y="1194047"/>
                  <a:pt x="567619" y="1109709"/>
                </a:cubicBezTo>
                <a:cubicBezTo>
                  <a:pt x="566139" y="1025371"/>
                  <a:pt x="570578" y="901083"/>
                  <a:pt x="549864" y="825623"/>
                </a:cubicBezTo>
                <a:cubicBezTo>
                  <a:pt x="529150" y="750163"/>
                  <a:pt x="465526" y="707255"/>
                  <a:pt x="443332" y="656948"/>
                </a:cubicBezTo>
                <a:cubicBezTo>
                  <a:pt x="421138" y="606641"/>
                  <a:pt x="425577" y="577049"/>
                  <a:pt x="416699" y="523783"/>
                </a:cubicBezTo>
                <a:cubicBezTo>
                  <a:pt x="407821" y="470517"/>
                  <a:pt x="400423" y="390618"/>
                  <a:pt x="390066" y="337352"/>
                </a:cubicBezTo>
                <a:cubicBezTo>
                  <a:pt x="379709" y="284086"/>
                  <a:pt x="370831" y="244137"/>
                  <a:pt x="354555" y="204187"/>
                </a:cubicBezTo>
                <a:cubicBezTo>
                  <a:pt x="338279" y="164237"/>
                  <a:pt x="327922" y="131685"/>
                  <a:pt x="292411" y="97654"/>
                </a:cubicBezTo>
                <a:cubicBezTo>
                  <a:pt x="256900" y="63623"/>
                  <a:pt x="141491" y="0"/>
                  <a:pt x="141491" y="0"/>
                </a:cubicBezTo>
                <a:lnTo>
                  <a:pt x="141491" y="0"/>
                </a:ln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38" name="Freihandform: Form 37"/>
          <p:cNvSpPr/>
          <p:nvPr/>
        </p:nvSpPr>
        <p:spPr>
          <a:xfrm>
            <a:off x="5793253" y="4365104"/>
            <a:ext cx="383257" cy="624746"/>
          </a:xfrm>
          <a:custGeom>
            <a:avLst/>
            <a:gdLst>
              <a:gd name="connsiteX0" fmla="*/ 0 w 1277274"/>
              <a:gd name="connsiteY0" fmla="*/ 0 h 1877801"/>
              <a:gd name="connsiteX1" fmla="*/ 204187 w 1277274"/>
              <a:gd name="connsiteY1" fmla="*/ 284085 h 1877801"/>
              <a:gd name="connsiteX2" fmla="*/ 292963 w 1277274"/>
              <a:gd name="connsiteY2" fmla="*/ 408373 h 1877801"/>
              <a:gd name="connsiteX3" fmla="*/ 443884 w 1277274"/>
              <a:gd name="connsiteY3" fmla="*/ 621437 h 1877801"/>
              <a:gd name="connsiteX4" fmla="*/ 488272 w 1277274"/>
              <a:gd name="connsiteY4" fmla="*/ 914400 h 1877801"/>
              <a:gd name="connsiteX5" fmla="*/ 665826 w 1277274"/>
              <a:gd name="connsiteY5" fmla="*/ 1216241 h 1877801"/>
              <a:gd name="connsiteX6" fmla="*/ 843379 w 1277274"/>
              <a:gd name="connsiteY6" fmla="*/ 1411550 h 1877801"/>
              <a:gd name="connsiteX7" fmla="*/ 1047565 w 1277274"/>
              <a:gd name="connsiteY7" fmla="*/ 1669002 h 1877801"/>
              <a:gd name="connsiteX8" fmla="*/ 1038688 w 1277274"/>
              <a:gd name="connsiteY8" fmla="*/ 1846555 h 1877801"/>
              <a:gd name="connsiteX9" fmla="*/ 1100831 w 1277274"/>
              <a:gd name="connsiteY9" fmla="*/ 1873188 h 1877801"/>
              <a:gd name="connsiteX10" fmla="*/ 1162975 w 1277274"/>
              <a:gd name="connsiteY10" fmla="*/ 1793289 h 1877801"/>
              <a:gd name="connsiteX11" fmla="*/ 1145220 w 1277274"/>
              <a:gd name="connsiteY11" fmla="*/ 1571348 h 1877801"/>
              <a:gd name="connsiteX12" fmla="*/ 1020932 w 1277274"/>
              <a:gd name="connsiteY12" fmla="*/ 1420427 h 1877801"/>
              <a:gd name="connsiteX13" fmla="*/ 861134 w 1277274"/>
              <a:gd name="connsiteY13" fmla="*/ 1251752 h 1877801"/>
              <a:gd name="connsiteX14" fmla="*/ 763480 w 1277274"/>
              <a:gd name="connsiteY14" fmla="*/ 1118586 h 1877801"/>
              <a:gd name="connsiteX15" fmla="*/ 692459 w 1277274"/>
              <a:gd name="connsiteY15" fmla="*/ 1020932 h 1877801"/>
              <a:gd name="connsiteX16" fmla="*/ 745725 w 1277274"/>
              <a:gd name="connsiteY16" fmla="*/ 958788 h 1877801"/>
              <a:gd name="connsiteX17" fmla="*/ 834501 w 1277274"/>
              <a:gd name="connsiteY17" fmla="*/ 958788 h 1877801"/>
              <a:gd name="connsiteX18" fmla="*/ 1038688 w 1277274"/>
              <a:gd name="connsiteY18" fmla="*/ 1074198 h 1877801"/>
              <a:gd name="connsiteX19" fmla="*/ 1162975 w 1277274"/>
              <a:gd name="connsiteY19" fmla="*/ 1242874 h 1877801"/>
              <a:gd name="connsiteX20" fmla="*/ 1216241 w 1277274"/>
              <a:gd name="connsiteY20" fmla="*/ 1384917 h 1877801"/>
              <a:gd name="connsiteX21" fmla="*/ 1269507 w 1277274"/>
              <a:gd name="connsiteY21" fmla="*/ 1340528 h 1877801"/>
              <a:gd name="connsiteX22" fmla="*/ 1260629 w 1277274"/>
              <a:gd name="connsiteY22" fmla="*/ 1260629 h 1877801"/>
              <a:gd name="connsiteX23" fmla="*/ 1118587 w 1277274"/>
              <a:gd name="connsiteY23" fmla="*/ 994299 h 1877801"/>
              <a:gd name="connsiteX24" fmla="*/ 923278 w 1277274"/>
              <a:gd name="connsiteY24" fmla="*/ 887767 h 1877801"/>
              <a:gd name="connsiteX25" fmla="*/ 772358 w 1277274"/>
              <a:gd name="connsiteY25" fmla="*/ 852256 h 1877801"/>
              <a:gd name="connsiteX26" fmla="*/ 674703 w 1277274"/>
              <a:gd name="connsiteY26" fmla="*/ 843379 h 1877801"/>
              <a:gd name="connsiteX27" fmla="*/ 585926 w 1277274"/>
              <a:gd name="connsiteY27" fmla="*/ 781235 h 1877801"/>
              <a:gd name="connsiteX28" fmla="*/ 532660 w 1277274"/>
              <a:gd name="connsiteY28" fmla="*/ 639192 h 1877801"/>
              <a:gd name="connsiteX29" fmla="*/ 452761 w 1277274"/>
              <a:gd name="connsiteY29" fmla="*/ 452761 h 1877801"/>
              <a:gd name="connsiteX30" fmla="*/ 381740 w 1277274"/>
              <a:gd name="connsiteY30" fmla="*/ 337352 h 1877801"/>
              <a:gd name="connsiteX31" fmla="*/ 381740 w 1277274"/>
              <a:gd name="connsiteY31" fmla="*/ 328474 h 1877801"/>
              <a:gd name="connsiteX32" fmla="*/ 532660 w 1277274"/>
              <a:gd name="connsiteY32" fmla="*/ 355107 h 1877801"/>
              <a:gd name="connsiteX33" fmla="*/ 905523 w 1277274"/>
              <a:gd name="connsiteY33" fmla="*/ 621437 h 1877801"/>
              <a:gd name="connsiteX34" fmla="*/ 1074198 w 1277274"/>
              <a:gd name="connsiteY34" fmla="*/ 648070 h 1877801"/>
              <a:gd name="connsiteX35" fmla="*/ 1180730 w 1277274"/>
              <a:gd name="connsiteY35" fmla="*/ 612559 h 1877801"/>
              <a:gd name="connsiteX36" fmla="*/ 1020932 w 1277274"/>
              <a:gd name="connsiteY36" fmla="*/ 532660 h 1877801"/>
              <a:gd name="connsiteX37" fmla="*/ 692459 w 1277274"/>
              <a:gd name="connsiteY37" fmla="*/ 355107 h 1877801"/>
              <a:gd name="connsiteX38" fmla="*/ 523783 w 1277274"/>
              <a:gd name="connsiteY38" fmla="*/ 239697 h 1877801"/>
              <a:gd name="connsiteX39" fmla="*/ 337352 w 1277274"/>
              <a:gd name="connsiteY39" fmla="*/ 230819 h 1877801"/>
              <a:gd name="connsiteX40" fmla="*/ 221942 w 1277274"/>
              <a:gd name="connsiteY40" fmla="*/ 150920 h 1877801"/>
              <a:gd name="connsiteX41" fmla="*/ 115410 w 1277274"/>
              <a:gd name="connsiteY41" fmla="*/ 35511 h 1877801"/>
              <a:gd name="connsiteX42" fmla="*/ 115410 w 1277274"/>
              <a:gd name="connsiteY42" fmla="*/ 35511 h 187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77274" h="1877801">
                <a:moveTo>
                  <a:pt x="0" y="0"/>
                </a:moveTo>
                <a:lnTo>
                  <a:pt x="204187" y="284085"/>
                </a:lnTo>
                <a:lnTo>
                  <a:pt x="292963" y="408373"/>
                </a:lnTo>
                <a:cubicBezTo>
                  <a:pt x="332912" y="464598"/>
                  <a:pt x="411333" y="537099"/>
                  <a:pt x="443884" y="621437"/>
                </a:cubicBezTo>
                <a:cubicBezTo>
                  <a:pt x="476435" y="705775"/>
                  <a:pt x="451282" y="815266"/>
                  <a:pt x="488272" y="914400"/>
                </a:cubicBezTo>
                <a:cubicBezTo>
                  <a:pt x="525262" y="1013534"/>
                  <a:pt x="606642" y="1133383"/>
                  <a:pt x="665826" y="1216241"/>
                </a:cubicBezTo>
                <a:cubicBezTo>
                  <a:pt x="725010" y="1299099"/>
                  <a:pt x="779756" y="1336090"/>
                  <a:pt x="843379" y="1411550"/>
                </a:cubicBezTo>
                <a:cubicBezTo>
                  <a:pt x="907002" y="1487010"/>
                  <a:pt x="1015014" y="1596501"/>
                  <a:pt x="1047565" y="1669002"/>
                </a:cubicBezTo>
                <a:cubicBezTo>
                  <a:pt x="1080116" y="1741503"/>
                  <a:pt x="1029810" y="1812524"/>
                  <a:pt x="1038688" y="1846555"/>
                </a:cubicBezTo>
                <a:cubicBezTo>
                  <a:pt x="1047566" y="1880586"/>
                  <a:pt x="1080117" y="1882066"/>
                  <a:pt x="1100831" y="1873188"/>
                </a:cubicBezTo>
                <a:cubicBezTo>
                  <a:pt x="1121546" y="1864310"/>
                  <a:pt x="1155577" y="1843596"/>
                  <a:pt x="1162975" y="1793289"/>
                </a:cubicBezTo>
                <a:cubicBezTo>
                  <a:pt x="1170373" y="1742982"/>
                  <a:pt x="1168894" y="1633492"/>
                  <a:pt x="1145220" y="1571348"/>
                </a:cubicBezTo>
                <a:cubicBezTo>
                  <a:pt x="1121546" y="1509204"/>
                  <a:pt x="1068280" y="1473693"/>
                  <a:pt x="1020932" y="1420427"/>
                </a:cubicBezTo>
                <a:cubicBezTo>
                  <a:pt x="973584" y="1367161"/>
                  <a:pt x="904043" y="1302059"/>
                  <a:pt x="861134" y="1251752"/>
                </a:cubicBezTo>
                <a:cubicBezTo>
                  <a:pt x="818225" y="1201445"/>
                  <a:pt x="763480" y="1118586"/>
                  <a:pt x="763480" y="1118586"/>
                </a:cubicBezTo>
                <a:cubicBezTo>
                  <a:pt x="735368" y="1080116"/>
                  <a:pt x="695418" y="1047565"/>
                  <a:pt x="692459" y="1020932"/>
                </a:cubicBezTo>
                <a:cubicBezTo>
                  <a:pt x="689500" y="994299"/>
                  <a:pt x="722051" y="969145"/>
                  <a:pt x="745725" y="958788"/>
                </a:cubicBezTo>
                <a:cubicBezTo>
                  <a:pt x="769399" y="948431"/>
                  <a:pt x="785674" y="939553"/>
                  <a:pt x="834501" y="958788"/>
                </a:cubicBezTo>
                <a:cubicBezTo>
                  <a:pt x="883328" y="978023"/>
                  <a:pt x="983942" y="1026850"/>
                  <a:pt x="1038688" y="1074198"/>
                </a:cubicBezTo>
                <a:cubicBezTo>
                  <a:pt x="1093434" y="1121546"/>
                  <a:pt x="1133383" y="1191088"/>
                  <a:pt x="1162975" y="1242874"/>
                </a:cubicBezTo>
                <a:cubicBezTo>
                  <a:pt x="1192567" y="1294660"/>
                  <a:pt x="1198486" y="1368641"/>
                  <a:pt x="1216241" y="1384917"/>
                </a:cubicBezTo>
                <a:cubicBezTo>
                  <a:pt x="1233996" y="1401193"/>
                  <a:pt x="1262109" y="1361243"/>
                  <a:pt x="1269507" y="1340528"/>
                </a:cubicBezTo>
                <a:cubicBezTo>
                  <a:pt x="1276905" y="1319813"/>
                  <a:pt x="1285782" y="1318334"/>
                  <a:pt x="1260629" y="1260629"/>
                </a:cubicBezTo>
                <a:cubicBezTo>
                  <a:pt x="1235476" y="1202924"/>
                  <a:pt x="1174812" y="1056443"/>
                  <a:pt x="1118587" y="994299"/>
                </a:cubicBezTo>
                <a:cubicBezTo>
                  <a:pt x="1062362" y="932155"/>
                  <a:pt x="980983" y="911441"/>
                  <a:pt x="923278" y="887767"/>
                </a:cubicBezTo>
                <a:cubicBezTo>
                  <a:pt x="865573" y="864093"/>
                  <a:pt x="813787" y="859654"/>
                  <a:pt x="772358" y="852256"/>
                </a:cubicBezTo>
                <a:cubicBezTo>
                  <a:pt x="730929" y="844858"/>
                  <a:pt x="705775" y="855216"/>
                  <a:pt x="674703" y="843379"/>
                </a:cubicBezTo>
                <a:cubicBezTo>
                  <a:pt x="643631" y="831542"/>
                  <a:pt x="609600" y="815266"/>
                  <a:pt x="585926" y="781235"/>
                </a:cubicBezTo>
                <a:cubicBezTo>
                  <a:pt x="562252" y="747204"/>
                  <a:pt x="554854" y="693938"/>
                  <a:pt x="532660" y="639192"/>
                </a:cubicBezTo>
                <a:cubicBezTo>
                  <a:pt x="510466" y="584446"/>
                  <a:pt x="477914" y="503068"/>
                  <a:pt x="452761" y="452761"/>
                </a:cubicBezTo>
                <a:cubicBezTo>
                  <a:pt x="427608" y="402454"/>
                  <a:pt x="381740" y="337352"/>
                  <a:pt x="381740" y="337352"/>
                </a:cubicBezTo>
                <a:cubicBezTo>
                  <a:pt x="369903" y="316638"/>
                  <a:pt x="356587" y="325515"/>
                  <a:pt x="381740" y="328474"/>
                </a:cubicBezTo>
                <a:cubicBezTo>
                  <a:pt x="406893" y="331433"/>
                  <a:pt x="445363" y="306280"/>
                  <a:pt x="532660" y="355107"/>
                </a:cubicBezTo>
                <a:cubicBezTo>
                  <a:pt x="619957" y="403934"/>
                  <a:pt x="815267" y="572610"/>
                  <a:pt x="905523" y="621437"/>
                </a:cubicBezTo>
                <a:cubicBezTo>
                  <a:pt x="995779" y="670264"/>
                  <a:pt x="1028330" y="649550"/>
                  <a:pt x="1074198" y="648070"/>
                </a:cubicBezTo>
                <a:cubicBezTo>
                  <a:pt x="1120066" y="646590"/>
                  <a:pt x="1189608" y="631794"/>
                  <a:pt x="1180730" y="612559"/>
                </a:cubicBezTo>
                <a:cubicBezTo>
                  <a:pt x="1171852" y="593324"/>
                  <a:pt x="1102310" y="575569"/>
                  <a:pt x="1020932" y="532660"/>
                </a:cubicBezTo>
                <a:cubicBezTo>
                  <a:pt x="939554" y="489751"/>
                  <a:pt x="775317" y="403934"/>
                  <a:pt x="692459" y="355107"/>
                </a:cubicBezTo>
                <a:cubicBezTo>
                  <a:pt x="609601" y="306280"/>
                  <a:pt x="582967" y="260412"/>
                  <a:pt x="523783" y="239697"/>
                </a:cubicBezTo>
                <a:cubicBezTo>
                  <a:pt x="464599" y="218982"/>
                  <a:pt x="387659" y="245615"/>
                  <a:pt x="337352" y="230819"/>
                </a:cubicBezTo>
                <a:cubicBezTo>
                  <a:pt x="287045" y="216023"/>
                  <a:pt x="258932" y="183471"/>
                  <a:pt x="221942" y="150920"/>
                </a:cubicBezTo>
                <a:cubicBezTo>
                  <a:pt x="184952" y="118369"/>
                  <a:pt x="115410" y="35511"/>
                  <a:pt x="115410" y="35511"/>
                </a:cubicBezTo>
                <a:lnTo>
                  <a:pt x="115410" y="35511"/>
                </a:ln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41" name="Rechteck 40"/>
          <p:cNvSpPr/>
          <p:nvPr/>
        </p:nvSpPr>
        <p:spPr>
          <a:xfrm>
            <a:off x="5310224" y="5175755"/>
            <a:ext cx="1188930" cy="324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versauernd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Uni Düsseldorf, Dr.Michael Grunert, LUA</a:t>
            </a:r>
          </a:p>
        </p:txBody>
      </p:sp>
    </p:spTree>
    <p:extLst>
      <p:ext uri="{BB962C8B-B14F-4D97-AF65-F5344CB8AC3E}">
        <p14:creationId xmlns:p14="http://schemas.microsoft.com/office/powerpoint/2010/main" val="151311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animBg="1"/>
      <p:bldP spid="11" grpId="0" animBg="1"/>
      <p:bldP spid="12" grpId="0" animBg="1"/>
      <p:bldP spid="13" grpId="0" animBg="1"/>
      <p:bldP spid="22" grpId="0" animBg="1"/>
      <p:bldP spid="23" grpId="0" animBg="1"/>
      <p:bldP spid="24" grpId="0" animBg="1"/>
      <p:bldP spid="25" grpId="0" animBg="1"/>
      <p:bldP spid="39" grpId="0" animBg="1"/>
      <p:bldP spid="40" grpId="0" animBg="1"/>
      <p:bldP spid="28" grpId="0" animBg="1"/>
      <p:bldP spid="29" grpId="0" animBg="1"/>
      <p:bldP spid="31" grpId="0" animBg="1"/>
      <p:bldP spid="32" grpId="0"/>
      <p:bldP spid="36" grpId="0" animBg="1"/>
      <p:bldP spid="37" grpId="0" animBg="1"/>
      <p:bldP spid="38" grpId="0" animBg="1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Gerade Verbindung mit Pfeil 47"/>
          <p:cNvCxnSpPr/>
          <p:nvPr/>
        </p:nvCxnSpPr>
        <p:spPr>
          <a:xfrm>
            <a:off x="6686302" y="1756667"/>
            <a:ext cx="36435" cy="1958118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317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CH" b="1" dirty="0"/>
              <a:t>So wirkt Harnstoff auf den </a:t>
            </a:r>
            <a:br>
              <a:rPr lang="de-CH" b="1" dirty="0"/>
            </a:br>
            <a:r>
              <a:rPr lang="de-CH" b="1" dirty="0"/>
              <a:t>pH-Wert im Boden und an der Wurzel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204662" y="1412776"/>
            <a:ext cx="4316288" cy="4713387"/>
          </a:xfrm>
          <a:noFill/>
        </p:spPr>
        <p:txBody>
          <a:bodyPr/>
          <a:lstStyle/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1064863" y="1477775"/>
            <a:ext cx="2414599" cy="2984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Lösen des Düngerkorns</a:t>
            </a:r>
          </a:p>
        </p:txBody>
      </p:sp>
      <p:sp>
        <p:nvSpPr>
          <p:cNvPr id="11" name="Flussdiagramm: Verbinder 10"/>
          <p:cNvSpPr/>
          <p:nvPr/>
        </p:nvSpPr>
        <p:spPr>
          <a:xfrm>
            <a:off x="4174181" y="2346885"/>
            <a:ext cx="648072" cy="615636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>
                <a:solidFill>
                  <a:schemeClr val="tx1"/>
                </a:solidFill>
              </a:rPr>
              <a:t>NH4+</a:t>
            </a:r>
          </a:p>
        </p:txBody>
      </p:sp>
      <p:sp>
        <p:nvSpPr>
          <p:cNvPr id="12" name="Flussdiagramm: Prozess 11"/>
          <p:cNvSpPr/>
          <p:nvPr/>
        </p:nvSpPr>
        <p:spPr>
          <a:xfrm>
            <a:off x="215065" y="3027422"/>
            <a:ext cx="3204087" cy="1152128"/>
          </a:xfrm>
          <a:prstGeom prst="flowChart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Nitrifikation zu Nitrat,</a:t>
            </a:r>
            <a:br>
              <a:rPr lang="de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 sinkt ab </a:t>
            </a:r>
            <a:r>
              <a:rPr lang="de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neutral bis sauer</a:t>
            </a:r>
            <a:endParaRPr lang="de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ussdiagramm: Verbinder 12"/>
          <p:cNvSpPr/>
          <p:nvPr/>
        </p:nvSpPr>
        <p:spPr>
          <a:xfrm>
            <a:off x="3432939" y="3343880"/>
            <a:ext cx="828720" cy="74181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NO3-</a:t>
            </a:r>
          </a:p>
        </p:txBody>
      </p:sp>
      <p:sp>
        <p:nvSpPr>
          <p:cNvPr id="23" name="Flussdiagramm: Prozess 22"/>
          <p:cNvSpPr/>
          <p:nvPr/>
        </p:nvSpPr>
        <p:spPr>
          <a:xfrm>
            <a:off x="137518" y="4439147"/>
            <a:ext cx="2833462" cy="864096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Physiologische Wirkung an der Wurzeloberfläche</a:t>
            </a:r>
          </a:p>
        </p:txBody>
      </p:sp>
      <p:sp>
        <p:nvSpPr>
          <p:cNvPr id="24" name="Flussdiagramm: Prozess 23"/>
          <p:cNvSpPr/>
          <p:nvPr/>
        </p:nvSpPr>
        <p:spPr>
          <a:xfrm>
            <a:off x="180157" y="5542780"/>
            <a:ext cx="2387128" cy="602954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Nährstoffmobilisierung</a:t>
            </a:r>
          </a:p>
        </p:txBody>
      </p:sp>
      <p:sp>
        <p:nvSpPr>
          <p:cNvPr id="25" name="Flussdiagramm: Verbinder 24"/>
          <p:cNvSpPr/>
          <p:nvPr/>
        </p:nvSpPr>
        <p:spPr>
          <a:xfrm>
            <a:off x="4241417" y="1341932"/>
            <a:ext cx="561768" cy="521011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27" name="Gerade Verbindung mit Pfeil 26"/>
          <p:cNvCxnSpPr/>
          <p:nvPr/>
        </p:nvCxnSpPr>
        <p:spPr>
          <a:xfrm>
            <a:off x="4525372" y="1988840"/>
            <a:ext cx="0" cy="33432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H="1">
            <a:off x="4062228" y="2932612"/>
            <a:ext cx="279648" cy="447039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3840166" y="4121411"/>
            <a:ext cx="0" cy="33432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>
            <a:off x="4754049" y="2848110"/>
            <a:ext cx="782832" cy="1566176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lussdiagramm: Prozess 38"/>
          <p:cNvSpPr/>
          <p:nvPr/>
        </p:nvSpPr>
        <p:spPr>
          <a:xfrm>
            <a:off x="3103389" y="5662480"/>
            <a:ext cx="1158553" cy="504056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möglich</a:t>
            </a:r>
          </a:p>
        </p:txBody>
      </p:sp>
      <p:sp>
        <p:nvSpPr>
          <p:cNvPr id="40" name="Flussdiagramm: Prozess 39"/>
          <p:cNvSpPr/>
          <p:nvPr/>
        </p:nvSpPr>
        <p:spPr>
          <a:xfrm>
            <a:off x="4719978" y="5628376"/>
            <a:ext cx="1648259" cy="972108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sehr hoch </a:t>
            </a:r>
            <a:r>
              <a:rPr lang="de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Phosphor, Zink, Kupfer, Mangan, Eisen usw.</a:t>
            </a:r>
          </a:p>
        </p:txBody>
      </p:sp>
      <p:sp>
        <p:nvSpPr>
          <p:cNvPr id="6" name="Flussdiagramm: Prozess 5"/>
          <p:cNvSpPr/>
          <p:nvPr/>
        </p:nvSpPr>
        <p:spPr>
          <a:xfrm>
            <a:off x="4952656" y="2032888"/>
            <a:ext cx="1584176" cy="756058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(Amid) zu Ammonium pH steigt </a:t>
            </a:r>
            <a:r>
              <a:rPr lang="de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basisch</a:t>
            </a:r>
            <a:endParaRPr lang="de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ihandform: Form 27"/>
          <p:cNvSpPr/>
          <p:nvPr/>
        </p:nvSpPr>
        <p:spPr>
          <a:xfrm>
            <a:off x="3839082" y="4522502"/>
            <a:ext cx="383257" cy="624746"/>
          </a:xfrm>
          <a:custGeom>
            <a:avLst/>
            <a:gdLst>
              <a:gd name="connsiteX0" fmla="*/ 0 w 1277274"/>
              <a:gd name="connsiteY0" fmla="*/ 0 h 1877801"/>
              <a:gd name="connsiteX1" fmla="*/ 204187 w 1277274"/>
              <a:gd name="connsiteY1" fmla="*/ 284085 h 1877801"/>
              <a:gd name="connsiteX2" fmla="*/ 292963 w 1277274"/>
              <a:gd name="connsiteY2" fmla="*/ 408373 h 1877801"/>
              <a:gd name="connsiteX3" fmla="*/ 443884 w 1277274"/>
              <a:gd name="connsiteY3" fmla="*/ 621437 h 1877801"/>
              <a:gd name="connsiteX4" fmla="*/ 488272 w 1277274"/>
              <a:gd name="connsiteY4" fmla="*/ 914400 h 1877801"/>
              <a:gd name="connsiteX5" fmla="*/ 665826 w 1277274"/>
              <a:gd name="connsiteY5" fmla="*/ 1216241 h 1877801"/>
              <a:gd name="connsiteX6" fmla="*/ 843379 w 1277274"/>
              <a:gd name="connsiteY6" fmla="*/ 1411550 h 1877801"/>
              <a:gd name="connsiteX7" fmla="*/ 1047565 w 1277274"/>
              <a:gd name="connsiteY7" fmla="*/ 1669002 h 1877801"/>
              <a:gd name="connsiteX8" fmla="*/ 1038688 w 1277274"/>
              <a:gd name="connsiteY8" fmla="*/ 1846555 h 1877801"/>
              <a:gd name="connsiteX9" fmla="*/ 1100831 w 1277274"/>
              <a:gd name="connsiteY9" fmla="*/ 1873188 h 1877801"/>
              <a:gd name="connsiteX10" fmla="*/ 1162975 w 1277274"/>
              <a:gd name="connsiteY10" fmla="*/ 1793289 h 1877801"/>
              <a:gd name="connsiteX11" fmla="*/ 1145220 w 1277274"/>
              <a:gd name="connsiteY11" fmla="*/ 1571348 h 1877801"/>
              <a:gd name="connsiteX12" fmla="*/ 1020932 w 1277274"/>
              <a:gd name="connsiteY12" fmla="*/ 1420427 h 1877801"/>
              <a:gd name="connsiteX13" fmla="*/ 861134 w 1277274"/>
              <a:gd name="connsiteY13" fmla="*/ 1251752 h 1877801"/>
              <a:gd name="connsiteX14" fmla="*/ 763480 w 1277274"/>
              <a:gd name="connsiteY14" fmla="*/ 1118586 h 1877801"/>
              <a:gd name="connsiteX15" fmla="*/ 692459 w 1277274"/>
              <a:gd name="connsiteY15" fmla="*/ 1020932 h 1877801"/>
              <a:gd name="connsiteX16" fmla="*/ 745725 w 1277274"/>
              <a:gd name="connsiteY16" fmla="*/ 958788 h 1877801"/>
              <a:gd name="connsiteX17" fmla="*/ 834501 w 1277274"/>
              <a:gd name="connsiteY17" fmla="*/ 958788 h 1877801"/>
              <a:gd name="connsiteX18" fmla="*/ 1038688 w 1277274"/>
              <a:gd name="connsiteY18" fmla="*/ 1074198 h 1877801"/>
              <a:gd name="connsiteX19" fmla="*/ 1162975 w 1277274"/>
              <a:gd name="connsiteY19" fmla="*/ 1242874 h 1877801"/>
              <a:gd name="connsiteX20" fmla="*/ 1216241 w 1277274"/>
              <a:gd name="connsiteY20" fmla="*/ 1384917 h 1877801"/>
              <a:gd name="connsiteX21" fmla="*/ 1269507 w 1277274"/>
              <a:gd name="connsiteY21" fmla="*/ 1340528 h 1877801"/>
              <a:gd name="connsiteX22" fmla="*/ 1260629 w 1277274"/>
              <a:gd name="connsiteY22" fmla="*/ 1260629 h 1877801"/>
              <a:gd name="connsiteX23" fmla="*/ 1118587 w 1277274"/>
              <a:gd name="connsiteY23" fmla="*/ 994299 h 1877801"/>
              <a:gd name="connsiteX24" fmla="*/ 923278 w 1277274"/>
              <a:gd name="connsiteY24" fmla="*/ 887767 h 1877801"/>
              <a:gd name="connsiteX25" fmla="*/ 772358 w 1277274"/>
              <a:gd name="connsiteY25" fmla="*/ 852256 h 1877801"/>
              <a:gd name="connsiteX26" fmla="*/ 674703 w 1277274"/>
              <a:gd name="connsiteY26" fmla="*/ 843379 h 1877801"/>
              <a:gd name="connsiteX27" fmla="*/ 585926 w 1277274"/>
              <a:gd name="connsiteY27" fmla="*/ 781235 h 1877801"/>
              <a:gd name="connsiteX28" fmla="*/ 532660 w 1277274"/>
              <a:gd name="connsiteY28" fmla="*/ 639192 h 1877801"/>
              <a:gd name="connsiteX29" fmla="*/ 452761 w 1277274"/>
              <a:gd name="connsiteY29" fmla="*/ 452761 h 1877801"/>
              <a:gd name="connsiteX30" fmla="*/ 381740 w 1277274"/>
              <a:gd name="connsiteY30" fmla="*/ 337352 h 1877801"/>
              <a:gd name="connsiteX31" fmla="*/ 381740 w 1277274"/>
              <a:gd name="connsiteY31" fmla="*/ 328474 h 1877801"/>
              <a:gd name="connsiteX32" fmla="*/ 532660 w 1277274"/>
              <a:gd name="connsiteY32" fmla="*/ 355107 h 1877801"/>
              <a:gd name="connsiteX33" fmla="*/ 905523 w 1277274"/>
              <a:gd name="connsiteY33" fmla="*/ 621437 h 1877801"/>
              <a:gd name="connsiteX34" fmla="*/ 1074198 w 1277274"/>
              <a:gd name="connsiteY34" fmla="*/ 648070 h 1877801"/>
              <a:gd name="connsiteX35" fmla="*/ 1180730 w 1277274"/>
              <a:gd name="connsiteY35" fmla="*/ 612559 h 1877801"/>
              <a:gd name="connsiteX36" fmla="*/ 1020932 w 1277274"/>
              <a:gd name="connsiteY36" fmla="*/ 532660 h 1877801"/>
              <a:gd name="connsiteX37" fmla="*/ 692459 w 1277274"/>
              <a:gd name="connsiteY37" fmla="*/ 355107 h 1877801"/>
              <a:gd name="connsiteX38" fmla="*/ 523783 w 1277274"/>
              <a:gd name="connsiteY38" fmla="*/ 239697 h 1877801"/>
              <a:gd name="connsiteX39" fmla="*/ 337352 w 1277274"/>
              <a:gd name="connsiteY39" fmla="*/ 230819 h 1877801"/>
              <a:gd name="connsiteX40" fmla="*/ 221942 w 1277274"/>
              <a:gd name="connsiteY40" fmla="*/ 150920 h 1877801"/>
              <a:gd name="connsiteX41" fmla="*/ 115410 w 1277274"/>
              <a:gd name="connsiteY41" fmla="*/ 35511 h 1877801"/>
              <a:gd name="connsiteX42" fmla="*/ 115410 w 1277274"/>
              <a:gd name="connsiteY42" fmla="*/ 35511 h 187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77274" h="1877801">
                <a:moveTo>
                  <a:pt x="0" y="0"/>
                </a:moveTo>
                <a:lnTo>
                  <a:pt x="204187" y="284085"/>
                </a:lnTo>
                <a:lnTo>
                  <a:pt x="292963" y="408373"/>
                </a:lnTo>
                <a:cubicBezTo>
                  <a:pt x="332912" y="464598"/>
                  <a:pt x="411333" y="537099"/>
                  <a:pt x="443884" y="621437"/>
                </a:cubicBezTo>
                <a:cubicBezTo>
                  <a:pt x="476435" y="705775"/>
                  <a:pt x="451282" y="815266"/>
                  <a:pt x="488272" y="914400"/>
                </a:cubicBezTo>
                <a:cubicBezTo>
                  <a:pt x="525262" y="1013534"/>
                  <a:pt x="606642" y="1133383"/>
                  <a:pt x="665826" y="1216241"/>
                </a:cubicBezTo>
                <a:cubicBezTo>
                  <a:pt x="725010" y="1299099"/>
                  <a:pt x="779756" y="1336090"/>
                  <a:pt x="843379" y="1411550"/>
                </a:cubicBezTo>
                <a:cubicBezTo>
                  <a:pt x="907002" y="1487010"/>
                  <a:pt x="1015014" y="1596501"/>
                  <a:pt x="1047565" y="1669002"/>
                </a:cubicBezTo>
                <a:cubicBezTo>
                  <a:pt x="1080116" y="1741503"/>
                  <a:pt x="1029810" y="1812524"/>
                  <a:pt x="1038688" y="1846555"/>
                </a:cubicBezTo>
                <a:cubicBezTo>
                  <a:pt x="1047566" y="1880586"/>
                  <a:pt x="1080117" y="1882066"/>
                  <a:pt x="1100831" y="1873188"/>
                </a:cubicBezTo>
                <a:cubicBezTo>
                  <a:pt x="1121546" y="1864310"/>
                  <a:pt x="1155577" y="1843596"/>
                  <a:pt x="1162975" y="1793289"/>
                </a:cubicBezTo>
                <a:cubicBezTo>
                  <a:pt x="1170373" y="1742982"/>
                  <a:pt x="1168894" y="1633492"/>
                  <a:pt x="1145220" y="1571348"/>
                </a:cubicBezTo>
                <a:cubicBezTo>
                  <a:pt x="1121546" y="1509204"/>
                  <a:pt x="1068280" y="1473693"/>
                  <a:pt x="1020932" y="1420427"/>
                </a:cubicBezTo>
                <a:cubicBezTo>
                  <a:pt x="973584" y="1367161"/>
                  <a:pt x="904043" y="1302059"/>
                  <a:pt x="861134" y="1251752"/>
                </a:cubicBezTo>
                <a:cubicBezTo>
                  <a:pt x="818225" y="1201445"/>
                  <a:pt x="763480" y="1118586"/>
                  <a:pt x="763480" y="1118586"/>
                </a:cubicBezTo>
                <a:cubicBezTo>
                  <a:pt x="735368" y="1080116"/>
                  <a:pt x="695418" y="1047565"/>
                  <a:pt x="692459" y="1020932"/>
                </a:cubicBezTo>
                <a:cubicBezTo>
                  <a:pt x="689500" y="994299"/>
                  <a:pt x="722051" y="969145"/>
                  <a:pt x="745725" y="958788"/>
                </a:cubicBezTo>
                <a:cubicBezTo>
                  <a:pt x="769399" y="948431"/>
                  <a:pt x="785674" y="939553"/>
                  <a:pt x="834501" y="958788"/>
                </a:cubicBezTo>
                <a:cubicBezTo>
                  <a:pt x="883328" y="978023"/>
                  <a:pt x="983942" y="1026850"/>
                  <a:pt x="1038688" y="1074198"/>
                </a:cubicBezTo>
                <a:cubicBezTo>
                  <a:pt x="1093434" y="1121546"/>
                  <a:pt x="1133383" y="1191088"/>
                  <a:pt x="1162975" y="1242874"/>
                </a:cubicBezTo>
                <a:cubicBezTo>
                  <a:pt x="1192567" y="1294660"/>
                  <a:pt x="1198486" y="1368641"/>
                  <a:pt x="1216241" y="1384917"/>
                </a:cubicBezTo>
                <a:cubicBezTo>
                  <a:pt x="1233996" y="1401193"/>
                  <a:pt x="1262109" y="1361243"/>
                  <a:pt x="1269507" y="1340528"/>
                </a:cubicBezTo>
                <a:cubicBezTo>
                  <a:pt x="1276905" y="1319813"/>
                  <a:pt x="1285782" y="1318334"/>
                  <a:pt x="1260629" y="1260629"/>
                </a:cubicBezTo>
                <a:cubicBezTo>
                  <a:pt x="1235476" y="1202924"/>
                  <a:pt x="1174812" y="1056443"/>
                  <a:pt x="1118587" y="994299"/>
                </a:cubicBezTo>
                <a:cubicBezTo>
                  <a:pt x="1062362" y="932155"/>
                  <a:pt x="980983" y="911441"/>
                  <a:pt x="923278" y="887767"/>
                </a:cubicBezTo>
                <a:cubicBezTo>
                  <a:pt x="865573" y="864093"/>
                  <a:pt x="813787" y="859654"/>
                  <a:pt x="772358" y="852256"/>
                </a:cubicBezTo>
                <a:cubicBezTo>
                  <a:pt x="730929" y="844858"/>
                  <a:pt x="705775" y="855216"/>
                  <a:pt x="674703" y="843379"/>
                </a:cubicBezTo>
                <a:cubicBezTo>
                  <a:pt x="643631" y="831542"/>
                  <a:pt x="609600" y="815266"/>
                  <a:pt x="585926" y="781235"/>
                </a:cubicBezTo>
                <a:cubicBezTo>
                  <a:pt x="562252" y="747204"/>
                  <a:pt x="554854" y="693938"/>
                  <a:pt x="532660" y="639192"/>
                </a:cubicBezTo>
                <a:cubicBezTo>
                  <a:pt x="510466" y="584446"/>
                  <a:pt x="477914" y="503068"/>
                  <a:pt x="452761" y="452761"/>
                </a:cubicBezTo>
                <a:cubicBezTo>
                  <a:pt x="427608" y="402454"/>
                  <a:pt x="381740" y="337352"/>
                  <a:pt x="381740" y="337352"/>
                </a:cubicBezTo>
                <a:cubicBezTo>
                  <a:pt x="369903" y="316638"/>
                  <a:pt x="356587" y="325515"/>
                  <a:pt x="381740" y="328474"/>
                </a:cubicBezTo>
                <a:cubicBezTo>
                  <a:pt x="406893" y="331433"/>
                  <a:pt x="445363" y="306280"/>
                  <a:pt x="532660" y="355107"/>
                </a:cubicBezTo>
                <a:cubicBezTo>
                  <a:pt x="619957" y="403934"/>
                  <a:pt x="815267" y="572610"/>
                  <a:pt x="905523" y="621437"/>
                </a:cubicBezTo>
                <a:cubicBezTo>
                  <a:pt x="995779" y="670264"/>
                  <a:pt x="1028330" y="649550"/>
                  <a:pt x="1074198" y="648070"/>
                </a:cubicBezTo>
                <a:cubicBezTo>
                  <a:pt x="1120066" y="646590"/>
                  <a:pt x="1189608" y="631794"/>
                  <a:pt x="1180730" y="612559"/>
                </a:cubicBezTo>
                <a:cubicBezTo>
                  <a:pt x="1171852" y="593324"/>
                  <a:pt x="1102310" y="575569"/>
                  <a:pt x="1020932" y="532660"/>
                </a:cubicBezTo>
                <a:cubicBezTo>
                  <a:pt x="939554" y="489751"/>
                  <a:pt x="775317" y="403934"/>
                  <a:pt x="692459" y="355107"/>
                </a:cubicBezTo>
                <a:cubicBezTo>
                  <a:pt x="609601" y="306280"/>
                  <a:pt x="582967" y="260412"/>
                  <a:pt x="523783" y="239697"/>
                </a:cubicBezTo>
                <a:cubicBezTo>
                  <a:pt x="464599" y="218982"/>
                  <a:pt x="387659" y="245615"/>
                  <a:pt x="337352" y="230819"/>
                </a:cubicBezTo>
                <a:cubicBezTo>
                  <a:pt x="287045" y="216023"/>
                  <a:pt x="258932" y="183471"/>
                  <a:pt x="221942" y="150920"/>
                </a:cubicBezTo>
                <a:cubicBezTo>
                  <a:pt x="184952" y="118369"/>
                  <a:pt x="115410" y="35511"/>
                  <a:pt x="115410" y="35511"/>
                </a:cubicBezTo>
                <a:lnTo>
                  <a:pt x="115410" y="35511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cxnSp>
        <p:nvCxnSpPr>
          <p:cNvPr id="29" name="Gerader Verbinder 28"/>
          <p:cNvCxnSpPr/>
          <p:nvPr/>
        </p:nvCxnSpPr>
        <p:spPr>
          <a:xfrm>
            <a:off x="3396483" y="4532734"/>
            <a:ext cx="936104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ihandform: Form 30"/>
          <p:cNvSpPr/>
          <p:nvPr/>
        </p:nvSpPr>
        <p:spPr>
          <a:xfrm>
            <a:off x="3682666" y="4523363"/>
            <a:ext cx="262060" cy="818949"/>
          </a:xfrm>
          <a:custGeom>
            <a:avLst/>
            <a:gdLst>
              <a:gd name="connsiteX0" fmla="*/ 123736 w 567905"/>
              <a:gd name="connsiteY0" fmla="*/ 97654 h 1787344"/>
              <a:gd name="connsiteX1" fmla="*/ 292411 w 567905"/>
              <a:gd name="connsiteY1" fmla="*/ 301841 h 1787344"/>
              <a:gd name="connsiteX2" fmla="*/ 336800 w 567905"/>
              <a:gd name="connsiteY2" fmla="*/ 559293 h 1787344"/>
              <a:gd name="connsiteX3" fmla="*/ 292411 w 567905"/>
              <a:gd name="connsiteY3" fmla="*/ 843379 h 1787344"/>
              <a:gd name="connsiteX4" fmla="*/ 159246 w 567905"/>
              <a:gd name="connsiteY4" fmla="*/ 1100831 h 1787344"/>
              <a:gd name="connsiteX5" fmla="*/ 17204 w 567905"/>
              <a:gd name="connsiteY5" fmla="*/ 1313895 h 1787344"/>
              <a:gd name="connsiteX6" fmla="*/ 17204 w 567905"/>
              <a:gd name="connsiteY6" fmla="*/ 1367161 h 1787344"/>
              <a:gd name="connsiteX7" fmla="*/ 150369 w 567905"/>
              <a:gd name="connsiteY7" fmla="*/ 1393794 h 1787344"/>
              <a:gd name="connsiteX8" fmla="*/ 221390 w 567905"/>
              <a:gd name="connsiteY8" fmla="*/ 1260629 h 1787344"/>
              <a:gd name="connsiteX9" fmla="*/ 390066 w 567905"/>
              <a:gd name="connsiteY9" fmla="*/ 905522 h 1787344"/>
              <a:gd name="connsiteX10" fmla="*/ 443332 w 567905"/>
              <a:gd name="connsiteY10" fmla="*/ 870012 h 1787344"/>
              <a:gd name="connsiteX11" fmla="*/ 443332 w 567905"/>
              <a:gd name="connsiteY11" fmla="*/ 1376039 h 1787344"/>
              <a:gd name="connsiteX12" fmla="*/ 354555 w 567905"/>
              <a:gd name="connsiteY12" fmla="*/ 1589103 h 1787344"/>
              <a:gd name="connsiteX13" fmla="*/ 292411 w 567905"/>
              <a:gd name="connsiteY13" fmla="*/ 1677880 h 1787344"/>
              <a:gd name="connsiteX14" fmla="*/ 327922 w 567905"/>
              <a:gd name="connsiteY14" fmla="*/ 1784412 h 1787344"/>
              <a:gd name="connsiteX15" fmla="*/ 532108 w 567905"/>
              <a:gd name="connsiteY15" fmla="*/ 1553592 h 1787344"/>
              <a:gd name="connsiteX16" fmla="*/ 558741 w 567905"/>
              <a:gd name="connsiteY16" fmla="*/ 1331651 h 1787344"/>
              <a:gd name="connsiteX17" fmla="*/ 567619 w 567905"/>
              <a:gd name="connsiteY17" fmla="*/ 1109709 h 1787344"/>
              <a:gd name="connsiteX18" fmla="*/ 549864 w 567905"/>
              <a:gd name="connsiteY18" fmla="*/ 825623 h 1787344"/>
              <a:gd name="connsiteX19" fmla="*/ 443332 w 567905"/>
              <a:gd name="connsiteY19" fmla="*/ 656948 h 1787344"/>
              <a:gd name="connsiteX20" fmla="*/ 416699 w 567905"/>
              <a:gd name="connsiteY20" fmla="*/ 523783 h 1787344"/>
              <a:gd name="connsiteX21" fmla="*/ 390066 w 567905"/>
              <a:gd name="connsiteY21" fmla="*/ 337352 h 1787344"/>
              <a:gd name="connsiteX22" fmla="*/ 354555 w 567905"/>
              <a:gd name="connsiteY22" fmla="*/ 204187 h 1787344"/>
              <a:gd name="connsiteX23" fmla="*/ 292411 w 567905"/>
              <a:gd name="connsiteY23" fmla="*/ 97654 h 1787344"/>
              <a:gd name="connsiteX24" fmla="*/ 141491 w 567905"/>
              <a:gd name="connsiteY24" fmla="*/ 0 h 1787344"/>
              <a:gd name="connsiteX25" fmla="*/ 141491 w 567905"/>
              <a:gd name="connsiteY25" fmla="*/ 0 h 178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67905" h="1787344">
                <a:moveTo>
                  <a:pt x="123736" y="97654"/>
                </a:moveTo>
                <a:cubicBezTo>
                  <a:pt x="190318" y="161277"/>
                  <a:pt x="256900" y="224901"/>
                  <a:pt x="292411" y="301841"/>
                </a:cubicBezTo>
                <a:cubicBezTo>
                  <a:pt x="327922" y="378781"/>
                  <a:pt x="336800" y="469037"/>
                  <a:pt x="336800" y="559293"/>
                </a:cubicBezTo>
                <a:cubicBezTo>
                  <a:pt x="336800" y="649549"/>
                  <a:pt x="322003" y="753123"/>
                  <a:pt x="292411" y="843379"/>
                </a:cubicBezTo>
                <a:cubicBezTo>
                  <a:pt x="262819" y="933635"/>
                  <a:pt x="205114" y="1022412"/>
                  <a:pt x="159246" y="1100831"/>
                </a:cubicBezTo>
                <a:cubicBezTo>
                  <a:pt x="113378" y="1179250"/>
                  <a:pt x="40878" y="1269507"/>
                  <a:pt x="17204" y="1313895"/>
                </a:cubicBezTo>
                <a:cubicBezTo>
                  <a:pt x="-6470" y="1358283"/>
                  <a:pt x="-4990" y="1353845"/>
                  <a:pt x="17204" y="1367161"/>
                </a:cubicBezTo>
                <a:cubicBezTo>
                  <a:pt x="39398" y="1380477"/>
                  <a:pt x="116338" y="1411549"/>
                  <a:pt x="150369" y="1393794"/>
                </a:cubicBezTo>
                <a:cubicBezTo>
                  <a:pt x="184400" y="1376039"/>
                  <a:pt x="181440" y="1342008"/>
                  <a:pt x="221390" y="1260629"/>
                </a:cubicBezTo>
                <a:cubicBezTo>
                  <a:pt x="261340" y="1179250"/>
                  <a:pt x="353076" y="970625"/>
                  <a:pt x="390066" y="905522"/>
                </a:cubicBezTo>
                <a:cubicBezTo>
                  <a:pt x="427056" y="840419"/>
                  <a:pt x="434454" y="791593"/>
                  <a:pt x="443332" y="870012"/>
                </a:cubicBezTo>
                <a:cubicBezTo>
                  <a:pt x="452210" y="948432"/>
                  <a:pt x="458128" y="1256191"/>
                  <a:pt x="443332" y="1376039"/>
                </a:cubicBezTo>
                <a:cubicBezTo>
                  <a:pt x="428536" y="1495887"/>
                  <a:pt x="379709" y="1538796"/>
                  <a:pt x="354555" y="1589103"/>
                </a:cubicBezTo>
                <a:cubicBezTo>
                  <a:pt x="329402" y="1639410"/>
                  <a:pt x="296850" y="1645329"/>
                  <a:pt x="292411" y="1677880"/>
                </a:cubicBezTo>
                <a:cubicBezTo>
                  <a:pt x="287972" y="1710432"/>
                  <a:pt x="287973" y="1805127"/>
                  <a:pt x="327922" y="1784412"/>
                </a:cubicBezTo>
                <a:cubicBezTo>
                  <a:pt x="367871" y="1763697"/>
                  <a:pt x="493638" y="1629052"/>
                  <a:pt x="532108" y="1553592"/>
                </a:cubicBezTo>
                <a:cubicBezTo>
                  <a:pt x="570578" y="1478132"/>
                  <a:pt x="552823" y="1405632"/>
                  <a:pt x="558741" y="1331651"/>
                </a:cubicBezTo>
                <a:cubicBezTo>
                  <a:pt x="564660" y="1257671"/>
                  <a:pt x="569099" y="1194047"/>
                  <a:pt x="567619" y="1109709"/>
                </a:cubicBezTo>
                <a:cubicBezTo>
                  <a:pt x="566139" y="1025371"/>
                  <a:pt x="570578" y="901083"/>
                  <a:pt x="549864" y="825623"/>
                </a:cubicBezTo>
                <a:cubicBezTo>
                  <a:pt x="529150" y="750163"/>
                  <a:pt x="465526" y="707255"/>
                  <a:pt x="443332" y="656948"/>
                </a:cubicBezTo>
                <a:cubicBezTo>
                  <a:pt x="421138" y="606641"/>
                  <a:pt x="425577" y="577049"/>
                  <a:pt x="416699" y="523783"/>
                </a:cubicBezTo>
                <a:cubicBezTo>
                  <a:pt x="407821" y="470517"/>
                  <a:pt x="400423" y="390618"/>
                  <a:pt x="390066" y="337352"/>
                </a:cubicBezTo>
                <a:cubicBezTo>
                  <a:pt x="379709" y="284086"/>
                  <a:pt x="370831" y="244137"/>
                  <a:pt x="354555" y="204187"/>
                </a:cubicBezTo>
                <a:cubicBezTo>
                  <a:pt x="338279" y="164237"/>
                  <a:pt x="327922" y="131685"/>
                  <a:pt x="292411" y="97654"/>
                </a:cubicBezTo>
                <a:cubicBezTo>
                  <a:pt x="256900" y="63623"/>
                  <a:pt x="141491" y="0"/>
                  <a:pt x="141491" y="0"/>
                </a:cubicBezTo>
                <a:lnTo>
                  <a:pt x="141491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35" name="Freihandform: Form 34"/>
          <p:cNvSpPr/>
          <p:nvPr/>
        </p:nvSpPr>
        <p:spPr>
          <a:xfrm>
            <a:off x="3312703" y="4522397"/>
            <a:ext cx="463230" cy="456519"/>
          </a:xfrm>
          <a:custGeom>
            <a:avLst/>
            <a:gdLst>
              <a:gd name="connsiteX0" fmla="*/ 977411 w 1078128"/>
              <a:gd name="connsiteY0" fmla="*/ 8878 h 852972"/>
              <a:gd name="connsiteX1" fmla="*/ 950778 w 1078128"/>
              <a:gd name="connsiteY1" fmla="*/ 186431 h 852972"/>
              <a:gd name="connsiteX2" fmla="*/ 808735 w 1078128"/>
              <a:gd name="connsiteY2" fmla="*/ 275208 h 852972"/>
              <a:gd name="connsiteX3" fmla="*/ 409240 w 1078128"/>
              <a:gd name="connsiteY3" fmla="*/ 443884 h 852972"/>
              <a:gd name="connsiteX4" fmla="*/ 142910 w 1078128"/>
              <a:gd name="connsiteY4" fmla="*/ 648070 h 852972"/>
              <a:gd name="connsiteX5" fmla="*/ 868 w 1078128"/>
              <a:gd name="connsiteY5" fmla="*/ 781235 h 852972"/>
              <a:gd name="connsiteX6" fmla="*/ 205054 w 1078128"/>
              <a:gd name="connsiteY6" fmla="*/ 781235 h 852972"/>
              <a:gd name="connsiteX7" fmla="*/ 684448 w 1078128"/>
              <a:gd name="connsiteY7" fmla="*/ 443884 h 852972"/>
              <a:gd name="connsiteX8" fmla="*/ 595671 w 1078128"/>
              <a:gd name="connsiteY8" fmla="*/ 772358 h 852972"/>
              <a:gd name="connsiteX9" fmla="*/ 693326 w 1078128"/>
              <a:gd name="connsiteY9" fmla="*/ 825624 h 852972"/>
              <a:gd name="connsiteX10" fmla="*/ 799858 w 1078128"/>
              <a:gd name="connsiteY10" fmla="*/ 408373 h 852972"/>
              <a:gd name="connsiteX11" fmla="*/ 1004044 w 1078128"/>
              <a:gd name="connsiteY11" fmla="*/ 301841 h 852972"/>
              <a:gd name="connsiteX12" fmla="*/ 1075066 w 1078128"/>
              <a:gd name="connsiteY12" fmla="*/ 97655 h 852972"/>
              <a:gd name="connsiteX13" fmla="*/ 1066188 w 1078128"/>
              <a:gd name="connsiteY13" fmla="*/ 0 h 852972"/>
              <a:gd name="connsiteX14" fmla="*/ 1066188 w 1078128"/>
              <a:gd name="connsiteY14" fmla="*/ 0 h 85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8128" h="852972">
                <a:moveTo>
                  <a:pt x="977411" y="8878"/>
                </a:moveTo>
                <a:cubicBezTo>
                  <a:pt x="978151" y="75460"/>
                  <a:pt x="978891" y="142043"/>
                  <a:pt x="950778" y="186431"/>
                </a:cubicBezTo>
                <a:cubicBezTo>
                  <a:pt x="922665" y="230819"/>
                  <a:pt x="898991" y="232299"/>
                  <a:pt x="808735" y="275208"/>
                </a:cubicBezTo>
                <a:cubicBezTo>
                  <a:pt x="718479" y="318117"/>
                  <a:pt x="520211" y="381740"/>
                  <a:pt x="409240" y="443884"/>
                </a:cubicBezTo>
                <a:cubicBezTo>
                  <a:pt x="298269" y="506028"/>
                  <a:pt x="210972" y="591845"/>
                  <a:pt x="142910" y="648070"/>
                </a:cubicBezTo>
                <a:cubicBezTo>
                  <a:pt x="74848" y="704295"/>
                  <a:pt x="-9489" y="759041"/>
                  <a:pt x="868" y="781235"/>
                </a:cubicBezTo>
                <a:cubicBezTo>
                  <a:pt x="11225" y="803429"/>
                  <a:pt x="91124" y="837460"/>
                  <a:pt x="205054" y="781235"/>
                </a:cubicBezTo>
                <a:cubicBezTo>
                  <a:pt x="318984" y="725010"/>
                  <a:pt x="619345" y="445364"/>
                  <a:pt x="684448" y="443884"/>
                </a:cubicBezTo>
                <a:cubicBezTo>
                  <a:pt x="749551" y="442405"/>
                  <a:pt x="594191" y="708735"/>
                  <a:pt x="595671" y="772358"/>
                </a:cubicBezTo>
                <a:cubicBezTo>
                  <a:pt x="597151" y="835981"/>
                  <a:pt x="659295" y="886288"/>
                  <a:pt x="693326" y="825624"/>
                </a:cubicBezTo>
                <a:cubicBezTo>
                  <a:pt x="727357" y="764960"/>
                  <a:pt x="748072" y="495670"/>
                  <a:pt x="799858" y="408373"/>
                </a:cubicBezTo>
                <a:cubicBezTo>
                  <a:pt x="851644" y="321076"/>
                  <a:pt x="958176" y="353627"/>
                  <a:pt x="1004044" y="301841"/>
                </a:cubicBezTo>
                <a:cubicBezTo>
                  <a:pt x="1049912" y="250055"/>
                  <a:pt x="1064709" y="147962"/>
                  <a:pt x="1075066" y="97655"/>
                </a:cubicBezTo>
                <a:cubicBezTo>
                  <a:pt x="1085423" y="47348"/>
                  <a:pt x="1066188" y="0"/>
                  <a:pt x="1066188" y="0"/>
                </a:cubicBezTo>
                <a:lnTo>
                  <a:pt x="1066188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cxnSp>
        <p:nvCxnSpPr>
          <p:cNvPr id="36" name="Gerader Verbinder 35"/>
          <p:cNvCxnSpPr/>
          <p:nvPr/>
        </p:nvCxnSpPr>
        <p:spPr>
          <a:xfrm>
            <a:off x="5076056" y="4455731"/>
            <a:ext cx="936104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/>
          <p:cNvCxnSpPr/>
          <p:nvPr/>
        </p:nvCxnSpPr>
        <p:spPr>
          <a:xfrm>
            <a:off x="7097960" y="4454356"/>
            <a:ext cx="936104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ihandform: Form 37"/>
          <p:cNvSpPr/>
          <p:nvPr/>
        </p:nvSpPr>
        <p:spPr>
          <a:xfrm>
            <a:off x="5088145" y="4454356"/>
            <a:ext cx="463230" cy="456519"/>
          </a:xfrm>
          <a:custGeom>
            <a:avLst/>
            <a:gdLst>
              <a:gd name="connsiteX0" fmla="*/ 977411 w 1078128"/>
              <a:gd name="connsiteY0" fmla="*/ 8878 h 852972"/>
              <a:gd name="connsiteX1" fmla="*/ 950778 w 1078128"/>
              <a:gd name="connsiteY1" fmla="*/ 186431 h 852972"/>
              <a:gd name="connsiteX2" fmla="*/ 808735 w 1078128"/>
              <a:gd name="connsiteY2" fmla="*/ 275208 h 852972"/>
              <a:gd name="connsiteX3" fmla="*/ 409240 w 1078128"/>
              <a:gd name="connsiteY3" fmla="*/ 443884 h 852972"/>
              <a:gd name="connsiteX4" fmla="*/ 142910 w 1078128"/>
              <a:gd name="connsiteY4" fmla="*/ 648070 h 852972"/>
              <a:gd name="connsiteX5" fmla="*/ 868 w 1078128"/>
              <a:gd name="connsiteY5" fmla="*/ 781235 h 852972"/>
              <a:gd name="connsiteX6" fmla="*/ 205054 w 1078128"/>
              <a:gd name="connsiteY6" fmla="*/ 781235 h 852972"/>
              <a:gd name="connsiteX7" fmla="*/ 684448 w 1078128"/>
              <a:gd name="connsiteY7" fmla="*/ 443884 h 852972"/>
              <a:gd name="connsiteX8" fmla="*/ 595671 w 1078128"/>
              <a:gd name="connsiteY8" fmla="*/ 772358 h 852972"/>
              <a:gd name="connsiteX9" fmla="*/ 693326 w 1078128"/>
              <a:gd name="connsiteY9" fmla="*/ 825624 h 852972"/>
              <a:gd name="connsiteX10" fmla="*/ 799858 w 1078128"/>
              <a:gd name="connsiteY10" fmla="*/ 408373 h 852972"/>
              <a:gd name="connsiteX11" fmla="*/ 1004044 w 1078128"/>
              <a:gd name="connsiteY11" fmla="*/ 301841 h 852972"/>
              <a:gd name="connsiteX12" fmla="*/ 1075066 w 1078128"/>
              <a:gd name="connsiteY12" fmla="*/ 97655 h 852972"/>
              <a:gd name="connsiteX13" fmla="*/ 1066188 w 1078128"/>
              <a:gd name="connsiteY13" fmla="*/ 0 h 852972"/>
              <a:gd name="connsiteX14" fmla="*/ 1066188 w 1078128"/>
              <a:gd name="connsiteY14" fmla="*/ 0 h 85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8128" h="852972">
                <a:moveTo>
                  <a:pt x="977411" y="8878"/>
                </a:moveTo>
                <a:cubicBezTo>
                  <a:pt x="978151" y="75460"/>
                  <a:pt x="978891" y="142043"/>
                  <a:pt x="950778" y="186431"/>
                </a:cubicBezTo>
                <a:cubicBezTo>
                  <a:pt x="922665" y="230819"/>
                  <a:pt x="898991" y="232299"/>
                  <a:pt x="808735" y="275208"/>
                </a:cubicBezTo>
                <a:cubicBezTo>
                  <a:pt x="718479" y="318117"/>
                  <a:pt x="520211" y="381740"/>
                  <a:pt x="409240" y="443884"/>
                </a:cubicBezTo>
                <a:cubicBezTo>
                  <a:pt x="298269" y="506028"/>
                  <a:pt x="210972" y="591845"/>
                  <a:pt x="142910" y="648070"/>
                </a:cubicBezTo>
                <a:cubicBezTo>
                  <a:pt x="74848" y="704295"/>
                  <a:pt x="-9489" y="759041"/>
                  <a:pt x="868" y="781235"/>
                </a:cubicBezTo>
                <a:cubicBezTo>
                  <a:pt x="11225" y="803429"/>
                  <a:pt x="91124" y="837460"/>
                  <a:pt x="205054" y="781235"/>
                </a:cubicBezTo>
                <a:cubicBezTo>
                  <a:pt x="318984" y="725010"/>
                  <a:pt x="619345" y="445364"/>
                  <a:pt x="684448" y="443884"/>
                </a:cubicBezTo>
                <a:cubicBezTo>
                  <a:pt x="749551" y="442405"/>
                  <a:pt x="594191" y="708735"/>
                  <a:pt x="595671" y="772358"/>
                </a:cubicBezTo>
                <a:cubicBezTo>
                  <a:pt x="597151" y="835981"/>
                  <a:pt x="659295" y="886288"/>
                  <a:pt x="693326" y="825624"/>
                </a:cubicBezTo>
                <a:cubicBezTo>
                  <a:pt x="727357" y="764960"/>
                  <a:pt x="748072" y="495670"/>
                  <a:pt x="799858" y="408373"/>
                </a:cubicBezTo>
                <a:cubicBezTo>
                  <a:pt x="851644" y="321076"/>
                  <a:pt x="958176" y="353627"/>
                  <a:pt x="1004044" y="301841"/>
                </a:cubicBezTo>
                <a:cubicBezTo>
                  <a:pt x="1049912" y="250055"/>
                  <a:pt x="1064709" y="147962"/>
                  <a:pt x="1075066" y="97655"/>
                </a:cubicBezTo>
                <a:cubicBezTo>
                  <a:pt x="1085423" y="47348"/>
                  <a:pt x="1066188" y="0"/>
                  <a:pt x="1066188" y="0"/>
                </a:cubicBezTo>
                <a:lnTo>
                  <a:pt x="1066188" y="0"/>
                </a:ln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42" name="Freihandform: Form 41"/>
          <p:cNvSpPr/>
          <p:nvPr/>
        </p:nvSpPr>
        <p:spPr>
          <a:xfrm>
            <a:off x="5487306" y="4425400"/>
            <a:ext cx="262060" cy="818949"/>
          </a:xfrm>
          <a:custGeom>
            <a:avLst/>
            <a:gdLst>
              <a:gd name="connsiteX0" fmla="*/ 123736 w 567905"/>
              <a:gd name="connsiteY0" fmla="*/ 97654 h 1787344"/>
              <a:gd name="connsiteX1" fmla="*/ 292411 w 567905"/>
              <a:gd name="connsiteY1" fmla="*/ 301841 h 1787344"/>
              <a:gd name="connsiteX2" fmla="*/ 336800 w 567905"/>
              <a:gd name="connsiteY2" fmla="*/ 559293 h 1787344"/>
              <a:gd name="connsiteX3" fmla="*/ 292411 w 567905"/>
              <a:gd name="connsiteY3" fmla="*/ 843379 h 1787344"/>
              <a:gd name="connsiteX4" fmla="*/ 159246 w 567905"/>
              <a:gd name="connsiteY4" fmla="*/ 1100831 h 1787344"/>
              <a:gd name="connsiteX5" fmla="*/ 17204 w 567905"/>
              <a:gd name="connsiteY5" fmla="*/ 1313895 h 1787344"/>
              <a:gd name="connsiteX6" fmla="*/ 17204 w 567905"/>
              <a:gd name="connsiteY6" fmla="*/ 1367161 h 1787344"/>
              <a:gd name="connsiteX7" fmla="*/ 150369 w 567905"/>
              <a:gd name="connsiteY7" fmla="*/ 1393794 h 1787344"/>
              <a:gd name="connsiteX8" fmla="*/ 221390 w 567905"/>
              <a:gd name="connsiteY8" fmla="*/ 1260629 h 1787344"/>
              <a:gd name="connsiteX9" fmla="*/ 390066 w 567905"/>
              <a:gd name="connsiteY9" fmla="*/ 905522 h 1787344"/>
              <a:gd name="connsiteX10" fmla="*/ 443332 w 567905"/>
              <a:gd name="connsiteY10" fmla="*/ 870012 h 1787344"/>
              <a:gd name="connsiteX11" fmla="*/ 443332 w 567905"/>
              <a:gd name="connsiteY11" fmla="*/ 1376039 h 1787344"/>
              <a:gd name="connsiteX12" fmla="*/ 354555 w 567905"/>
              <a:gd name="connsiteY12" fmla="*/ 1589103 h 1787344"/>
              <a:gd name="connsiteX13" fmla="*/ 292411 w 567905"/>
              <a:gd name="connsiteY13" fmla="*/ 1677880 h 1787344"/>
              <a:gd name="connsiteX14" fmla="*/ 327922 w 567905"/>
              <a:gd name="connsiteY14" fmla="*/ 1784412 h 1787344"/>
              <a:gd name="connsiteX15" fmla="*/ 532108 w 567905"/>
              <a:gd name="connsiteY15" fmla="*/ 1553592 h 1787344"/>
              <a:gd name="connsiteX16" fmla="*/ 558741 w 567905"/>
              <a:gd name="connsiteY16" fmla="*/ 1331651 h 1787344"/>
              <a:gd name="connsiteX17" fmla="*/ 567619 w 567905"/>
              <a:gd name="connsiteY17" fmla="*/ 1109709 h 1787344"/>
              <a:gd name="connsiteX18" fmla="*/ 549864 w 567905"/>
              <a:gd name="connsiteY18" fmla="*/ 825623 h 1787344"/>
              <a:gd name="connsiteX19" fmla="*/ 443332 w 567905"/>
              <a:gd name="connsiteY19" fmla="*/ 656948 h 1787344"/>
              <a:gd name="connsiteX20" fmla="*/ 416699 w 567905"/>
              <a:gd name="connsiteY20" fmla="*/ 523783 h 1787344"/>
              <a:gd name="connsiteX21" fmla="*/ 390066 w 567905"/>
              <a:gd name="connsiteY21" fmla="*/ 337352 h 1787344"/>
              <a:gd name="connsiteX22" fmla="*/ 354555 w 567905"/>
              <a:gd name="connsiteY22" fmla="*/ 204187 h 1787344"/>
              <a:gd name="connsiteX23" fmla="*/ 292411 w 567905"/>
              <a:gd name="connsiteY23" fmla="*/ 97654 h 1787344"/>
              <a:gd name="connsiteX24" fmla="*/ 141491 w 567905"/>
              <a:gd name="connsiteY24" fmla="*/ 0 h 1787344"/>
              <a:gd name="connsiteX25" fmla="*/ 141491 w 567905"/>
              <a:gd name="connsiteY25" fmla="*/ 0 h 178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67905" h="1787344">
                <a:moveTo>
                  <a:pt x="123736" y="97654"/>
                </a:moveTo>
                <a:cubicBezTo>
                  <a:pt x="190318" y="161277"/>
                  <a:pt x="256900" y="224901"/>
                  <a:pt x="292411" y="301841"/>
                </a:cubicBezTo>
                <a:cubicBezTo>
                  <a:pt x="327922" y="378781"/>
                  <a:pt x="336800" y="469037"/>
                  <a:pt x="336800" y="559293"/>
                </a:cubicBezTo>
                <a:cubicBezTo>
                  <a:pt x="336800" y="649549"/>
                  <a:pt x="322003" y="753123"/>
                  <a:pt x="292411" y="843379"/>
                </a:cubicBezTo>
                <a:cubicBezTo>
                  <a:pt x="262819" y="933635"/>
                  <a:pt x="205114" y="1022412"/>
                  <a:pt x="159246" y="1100831"/>
                </a:cubicBezTo>
                <a:cubicBezTo>
                  <a:pt x="113378" y="1179250"/>
                  <a:pt x="40878" y="1269507"/>
                  <a:pt x="17204" y="1313895"/>
                </a:cubicBezTo>
                <a:cubicBezTo>
                  <a:pt x="-6470" y="1358283"/>
                  <a:pt x="-4990" y="1353845"/>
                  <a:pt x="17204" y="1367161"/>
                </a:cubicBezTo>
                <a:cubicBezTo>
                  <a:pt x="39398" y="1380477"/>
                  <a:pt x="116338" y="1411549"/>
                  <a:pt x="150369" y="1393794"/>
                </a:cubicBezTo>
                <a:cubicBezTo>
                  <a:pt x="184400" y="1376039"/>
                  <a:pt x="181440" y="1342008"/>
                  <a:pt x="221390" y="1260629"/>
                </a:cubicBezTo>
                <a:cubicBezTo>
                  <a:pt x="261340" y="1179250"/>
                  <a:pt x="353076" y="970625"/>
                  <a:pt x="390066" y="905522"/>
                </a:cubicBezTo>
                <a:cubicBezTo>
                  <a:pt x="427056" y="840419"/>
                  <a:pt x="434454" y="791593"/>
                  <a:pt x="443332" y="870012"/>
                </a:cubicBezTo>
                <a:cubicBezTo>
                  <a:pt x="452210" y="948432"/>
                  <a:pt x="458128" y="1256191"/>
                  <a:pt x="443332" y="1376039"/>
                </a:cubicBezTo>
                <a:cubicBezTo>
                  <a:pt x="428536" y="1495887"/>
                  <a:pt x="379709" y="1538796"/>
                  <a:pt x="354555" y="1589103"/>
                </a:cubicBezTo>
                <a:cubicBezTo>
                  <a:pt x="329402" y="1639410"/>
                  <a:pt x="296850" y="1645329"/>
                  <a:pt x="292411" y="1677880"/>
                </a:cubicBezTo>
                <a:cubicBezTo>
                  <a:pt x="287972" y="1710432"/>
                  <a:pt x="287973" y="1805127"/>
                  <a:pt x="327922" y="1784412"/>
                </a:cubicBezTo>
                <a:cubicBezTo>
                  <a:pt x="367871" y="1763697"/>
                  <a:pt x="493638" y="1629052"/>
                  <a:pt x="532108" y="1553592"/>
                </a:cubicBezTo>
                <a:cubicBezTo>
                  <a:pt x="570578" y="1478132"/>
                  <a:pt x="552823" y="1405632"/>
                  <a:pt x="558741" y="1331651"/>
                </a:cubicBezTo>
                <a:cubicBezTo>
                  <a:pt x="564660" y="1257671"/>
                  <a:pt x="569099" y="1194047"/>
                  <a:pt x="567619" y="1109709"/>
                </a:cubicBezTo>
                <a:cubicBezTo>
                  <a:pt x="566139" y="1025371"/>
                  <a:pt x="570578" y="901083"/>
                  <a:pt x="549864" y="825623"/>
                </a:cubicBezTo>
                <a:cubicBezTo>
                  <a:pt x="529150" y="750163"/>
                  <a:pt x="465526" y="707255"/>
                  <a:pt x="443332" y="656948"/>
                </a:cubicBezTo>
                <a:cubicBezTo>
                  <a:pt x="421138" y="606641"/>
                  <a:pt x="425577" y="577049"/>
                  <a:pt x="416699" y="523783"/>
                </a:cubicBezTo>
                <a:cubicBezTo>
                  <a:pt x="407821" y="470517"/>
                  <a:pt x="400423" y="390618"/>
                  <a:pt x="390066" y="337352"/>
                </a:cubicBezTo>
                <a:cubicBezTo>
                  <a:pt x="379709" y="284086"/>
                  <a:pt x="370831" y="244137"/>
                  <a:pt x="354555" y="204187"/>
                </a:cubicBezTo>
                <a:cubicBezTo>
                  <a:pt x="338279" y="164237"/>
                  <a:pt x="327922" y="131685"/>
                  <a:pt x="292411" y="97654"/>
                </a:cubicBezTo>
                <a:cubicBezTo>
                  <a:pt x="256900" y="63623"/>
                  <a:pt x="141491" y="0"/>
                  <a:pt x="141491" y="0"/>
                </a:cubicBezTo>
                <a:lnTo>
                  <a:pt x="141491" y="0"/>
                </a:ln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43" name="Freihandform: Form 42"/>
          <p:cNvSpPr/>
          <p:nvPr/>
        </p:nvSpPr>
        <p:spPr>
          <a:xfrm>
            <a:off x="5624927" y="4459405"/>
            <a:ext cx="383257" cy="624746"/>
          </a:xfrm>
          <a:custGeom>
            <a:avLst/>
            <a:gdLst>
              <a:gd name="connsiteX0" fmla="*/ 0 w 1277274"/>
              <a:gd name="connsiteY0" fmla="*/ 0 h 1877801"/>
              <a:gd name="connsiteX1" fmla="*/ 204187 w 1277274"/>
              <a:gd name="connsiteY1" fmla="*/ 284085 h 1877801"/>
              <a:gd name="connsiteX2" fmla="*/ 292963 w 1277274"/>
              <a:gd name="connsiteY2" fmla="*/ 408373 h 1877801"/>
              <a:gd name="connsiteX3" fmla="*/ 443884 w 1277274"/>
              <a:gd name="connsiteY3" fmla="*/ 621437 h 1877801"/>
              <a:gd name="connsiteX4" fmla="*/ 488272 w 1277274"/>
              <a:gd name="connsiteY4" fmla="*/ 914400 h 1877801"/>
              <a:gd name="connsiteX5" fmla="*/ 665826 w 1277274"/>
              <a:gd name="connsiteY5" fmla="*/ 1216241 h 1877801"/>
              <a:gd name="connsiteX6" fmla="*/ 843379 w 1277274"/>
              <a:gd name="connsiteY6" fmla="*/ 1411550 h 1877801"/>
              <a:gd name="connsiteX7" fmla="*/ 1047565 w 1277274"/>
              <a:gd name="connsiteY7" fmla="*/ 1669002 h 1877801"/>
              <a:gd name="connsiteX8" fmla="*/ 1038688 w 1277274"/>
              <a:gd name="connsiteY8" fmla="*/ 1846555 h 1877801"/>
              <a:gd name="connsiteX9" fmla="*/ 1100831 w 1277274"/>
              <a:gd name="connsiteY9" fmla="*/ 1873188 h 1877801"/>
              <a:gd name="connsiteX10" fmla="*/ 1162975 w 1277274"/>
              <a:gd name="connsiteY10" fmla="*/ 1793289 h 1877801"/>
              <a:gd name="connsiteX11" fmla="*/ 1145220 w 1277274"/>
              <a:gd name="connsiteY11" fmla="*/ 1571348 h 1877801"/>
              <a:gd name="connsiteX12" fmla="*/ 1020932 w 1277274"/>
              <a:gd name="connsiteY12" fmla="*/ 1420427 h 1877801"/>
              <a:gd name="connsiteX13" fmla="*/ 861134 w 1277274"/>
              <a:gd name="connsiteY13" fmla="*/ 1251752 h 1877801"/>
              <a:gd name="connsiteX14" fmla="*/ 763480 w 1277274"/>
              <a:gd name="connsiteY14" fmla="*/ 1118586 h 1877801"/>
              <a:gd name="connsiteX15" fmla="*/ 692459 w 1277274"/>
              <a:gd name="connsiteY15" fmla="*/ 1020932 h 1877801"/>
              <a:gd name="connsiteX16" fmla="*/ 745725 w 1277274"/>
              <a:gd name="connsiteY16" fmla="*/ 958788 h 1877801"/>
              <a:gd name="connsiteX17" fmla="*/ 834501 w 1277274"/>
              <a:gd name="connsiteY17" fmla="*/ 958788 h 1877801"/>
              <a:gd name="connsiteX18" fmla="*/ 1038688 w 1277274"/>
              <a:gd name="connsiteY18" fmla="*/ 1074198 h 1877801"/>
              <a:gd name="connsiteX19" fmla="*/ 1162975 w 1277274"/>
              <a:gd name="connsiteY19" fmla="*/ 1242874 h 1877801"/>
              <a:gd name="connsiteX20" fmla="*/ 1216241 w 1277274"/>
              <a:gd name="connsiteY20" fmla="*/ 1384917 h 1877801"/>
              <a:gd name="connsiteX21" fmla="*/ 1269507 w 1277274"/>
              <a:gd name="connsiteY21" fmla="*/ 1340528 h 1877801"/>
              <a:gd name="connsiteX22" fmla="*/ 1260629 w 1277274"/>
              <a:gd name="connsiteY22" fmla="*/ 1260629 h 1877801"/>
              <a:gd name="connsiteX23" fmla="*/ 1118587 w 1277274"/>
              <a:gd name="connsiteY23" fmla="*/ 994299 h 1877801"/>
              <a:gd name="connsiteX24" fmla="*/ 923278 w 1277274"/>
              <a:gd name="connsiteY24" fmla="*/ 887767 h 1877801"/>
              <a:gd name="connsiteX25" fmla="*/ 772358 w 1277274"/>
              <a:gd name="connsiteY25" fmla="*/ 852256 h 1877801"/>
              <a:gd name="connsiteX26" fmla="*/ 674703 w 1277274"/>
              <a:gd name="connsiteY26" fmla="*/ 843379 h 1877801"/>
              <a:gd name="connsiteX27" fmla="*/ 585926 w 1277274"/>
              <a:gd name="connsiteY27" fmla="*/ 781235 h 1877801"/>
              <a:gd name="connsiteX28" fmla="*/ 532660 w 1277274"/>
              <a:gd name="connsiteY28" fmla="*/ 639192 h 1877801"/>
              <a:gd name="connsiteX29" fmla="*/ 452761 w 1277274"/>
              <a:gd name="connsiteY29" fmla="*/ 452761 h 1877801"/>
              <a:gd name="connsiteX30" fmla="*/ 381740 w 1277274"/>
              <a:gd name="connsiteY30" fmla="*/ 337352 h 1877801"/>
              <a:gd name="connsiteX31" fmla="*/ 381740 w 1277274"/>
              <a:gd name="connsiteY31" fmla="*/ 328474 h 1877801"/>
              <a:gd name="connsiteX32" fmla="*/ 532660 w 1277274"/>
              <a:gd name="connsiteY32" fmla="*/ 355107 h 1877801"/>
              <a:gd name="connsiteX33" fmla="*/ 905523 w 1277274"/>
              <a:gd name="connsiteY33" fmla="*/ 621437 h 1877801"/>
              <a:gd name="connsiteX34" fmla="*/ 1074198 w 1277274"/>
              <a:gd name="connsiteY34" fmla="*/ 648070 h 1877801"/>
              <a:gd name="connsiteX35" fmla="*/ 1180730 w 1277274"/>
              <a:gd name="connsiteY35" fmla="*/ 612559 h 1877801"/>
              <a:gd name="connsiteX36" fmla="*/ 1020932 w 1277274"/>
              <a:gd name="connsiteY36" fmla="*/ 532660 h 1877801"/>
              <a:gd name="connsiteX37" fmla="*/ 692459 w 1277274"/>
              <a:gd name="connsiteY37" fmla="*/ 355107 h 1877801"/>
              <a:gd name="connsiteX38" fmla="*/ 523783 w 1277274"/>
              <a:gd name="connsiteY38" fmla="*/ 239697 h 1877801"/>
              <a:gd name="connsiteX39" fmla="*/ 337352 w 1277274"/>
              <a:gd name="connsiteY39" fmla="*/ 230819 h 1877801"/>
              <a:gd name="connsiteX40" fmla="*/ 221942 w 1277274"/>
              <a:gd name="connsiteY40" fmla="*/ 150920 h 1877801"/>
              <a:gd name="connsiteX41" fmla="*/ 115410 w 1277274"/>
              <a:gd name="connsiteY41" fmla="*/ 35511 h 1877801"/>
              <a:gd name="connsiteX42" fmla="*/ 115410 w 1277274"/>
              <a:gd name="connsiteY42" fmla="*/ 35511 h 187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77274" h="1877801">
                <a:moveTo>
                  <a:pt x="0" y="0"/>
                </a:moveTo>
                <a:lnTo>
                  <a:pt x="204187" y="284085"/>
                </a:lnTo>
                <a:lnTo>
                  <a:pt x="292963" y="408373"/>
                </a:lnTo>
                <a:cubicBezTo>
                  <a:pt x="332912" y="464598"/>
                  <a:pt x="411333" y="537099"/>
                  <a:pt x="443884" y="621437"/>
                </a:cubicBezTo>
                <a:cubicBezTo>
                  <a:pt x="476435" y="705775"/>
                  <a:pt x="451282" y="815266"/>
                  <a:pt x="488272" y="914400"/>
                </a:cubicBezTo>
                <a:cubicBezTo>
                  <a:pt x="525262" y="1013534"/>
                  <a:pt x="606642" y="1133383"/>
                  <a:pt x="665826" y="1216241"/>
                </a:cubicBezTo>
                <a:cubicBezTo>
                  <a:pt x="725010" y="1299099"/>
                  <a:pt x="779756" y="1336090"/>
                  <a:pt x="843379" y="1411550"/>
                </a:cubicBezTo>
                <a:cubicBezTo>
                  <a:pt x="907002" y="1487010"/>
                  <a:pt x="1015014" y="1596501"/>
                  <a:pt x="1047565" y="1669002"/>
                </a:cubicBezTo>
                <a:cubicBezTo>
                  <a:pt x="1080116" y="1741503"/>
                  <a:pt x="1029810" y="1812524"/>
                  <a:pt x="1038688" y="1846555"/>
                </a:cubicBezTo>
                <a:cubicBezTo>
                  <a:pt x="1047566" y="1880586"/>
                  <a:pt x="1080117" y="1882066"/>
                  <a:pt x="1100831" y="1873188"/>
                </a:cubicBezTo>
                <a:cubicBezTo>
                  <a:pt x="1121546" y="1864310"/>
                  <a:pt x="1155577" y="1843596"/>
                  <a:pt x="1162975" y="1793289"/>
                </a:cubicBezTo>
                <a:cubicBezTo>
                  <a:pt x="1170373" y="1742982"/>
                  <a:pt x="1168894" y="1633492"/>
                  <a:pt x="1145220" y="1571348"/>
                </a:cubicBezTo>
                <a:cubicBezTo>
                  <a:pt x="1121546" y="1509204"/>
                  <a:pt x="1068280" y="1473693"/>
                  <a:pt x="1020932" y="1420427"/>
                </a:cubicBezTo>
                <a:cubicBezTo>
                  <a:pt x="973584" y="1367161"/>
                  <a:pt x="904043" y="1302059"/>
                  <a:pt x="861134" y="1251752"/>
                </a:cubicBezTo>
                <a:cubicBezTo>
                  <a:pt x="818225" y="1201445"/>
                  <a:pt x="763480" y="1118586"/>
                  <a:pt x="763480" y="1118586"/>
                </a:cubicBezTo>
                <a:cubicBezTo>
                  <a:pt x="735368" y="1080116"/>
                  <a:pt x="695418" y="1047565"/>
                  <a:pt x="692459" y="1020932"/>
                </a:cubicBezTo>
                <a:cubicBezTo>
                  <a:pt x="689500" y="994299"/>
                  <a:pt x="722051" y="969145"/>
                  <a:pt x="745725" y="958788"/>
                </a:cubicBezTo>
                <a:cubicBezTo>
                  <a:pt x="769399" y="948431"/>
                  <a:pt x="785674" y="939553"/>
                  <a:pt x="834501" y="958788"/>
                </a:cubicBezTo>
                <a:cubicBezTo>
                  <a:pt x="883328" y="978023"/>
                  <a:pt x="983942" y="1026850"/>
                  <a:pt x="1038688" y="1074198"/>
                </a:cubicBezTo>
                <a:cubicBezTo>
                  <a:pt x="1093434" y="1121546"/>
                  <a:pt x="1133383" y="1191088"/>
                  <a:pt x="1162975" y="1242874"/>
                </a:cubicBezTo>
                <a:cubicBezTo>
                  <a:pt x="1192567" y="1294660"/>
                  <a:pt x="1198486" y="1368641"/>
                  <a:pt x="1216241" y="1384917"/>
                </a:cubicBezTo>
                <a:cubicBezTo>
                  <a:pt x="1233996" y="1401193"/>
                  <a:pt x="1262109" y="1361243"/>
                  <a:pt x="1269507" y="1340528"/>
                </a:cubicBezTo>
                <a:cubicBezTo>
                  <a:pt x="1276905" y="1319813"/>
                  <a:pt x="1285782" y="1318334"/>
                  <a:pt x="1260629" y="1260629"/>
                </a:cubicBezTo>
                <a:cubicBezTo>
                  <a:pt x="1235476" y="1202924"/>
                  <a:pt x="1174812" y="1056443"/>
                  <a:pt x="1118587" y="994299"/>
                </a:cubicBezTo>
                <a:cubicBezTo>
                  <a:pt x="1062362" y="932155"/>
                  <a:pt x="980983" y="911441"/>
                  <a:pt x="923278" y="887767"/>
                </a:cubicBezTo>
                <a:cubicBezTo>
                  <a:pt x="865573" y="864093"/>
                  <a:pt x="813787" y="859654"/>
                  <a:pt x="772358" y="852256"/>
                </a:cubicBezTo>
                <a:cubicBezTo>
                  <a:pt x="730929" y="844858"/>
                  <a:pt x="705775" y="855216"/>
                  <a:pt x="674703" y="843379"/>
                </a:cubicBezTo>
                <a:cubicBezTo>
                  <a:pt x="643631" y="831542"/>
                  <a:pt x="609600" y="815266"/>
                  <a:pt x="585926" y="781235"/>
                </a:cubicBezTo>
                <a:cubicBezTo>
                  <a:pt x="562252" y="747204"/>
                  <a:pt x="554854" y="693938"/>
                  <a:pt x="532660" y="639192"/>
                </a:cubicBezTo>
                <a:cubicBezTo>
                  <a:pt x="510466" y="584446"/>
                  <a:pt x="477914" y="503068"/>
                  <a:pt x="452761" y="452761"/>
                </a:cubicBezTo>
                <a:cubicBezTo>
                  <a:pt x="427608" y="402454"/>
                  <a:pt x="381740" y="337352"/>
                  <a:pt x="381740" y="337352"/>
                </a:cubicBezTo>
                <a:cubicBezTo>
                  <a:pt x="369903" y="316638"/>
                  <a:pt x="356587" y="325515"/>
                  <a:pt x="381740" y="328474"/>
                </a:cubicBezTo>
                <a:cubicBezTo>
                  <a:pt x="406893" y="331433"/>
                  <a:pt x="445363" y="306280"/>
                  <a:pt x="532660" y="355107"/>
                </a:cubicBezTo>
                <a:cubicBezTo>
                  <a:pt x="619957" y="403934"/>
                  <a:pt x="815267" y="572610"/>
                  <a:pt x="905523" y="621437"/>
                </a:cubicBezTo>
                <a:cubicBezTo>
                  <a:pt x="995779" y="670264"/>
                  <a:pt x="1028330" y="649550"/>
                  <a:pt x="1074198" y="648070"/>
                </a:cubicBezTo>
                <a:cubicBezTo>
                  <a:pt x="1120066" y="646590"/>
                  <a:pt x="1189608" y="631794"/>
                  <a:pt x="1180730" y="612559"/>
                </a:cubicBezTo>
                <a:cubicBezTo>
                  <a:pt x="1171852" y="593324"/>
                  <a:pt x="1102310" y="575569"/>
                  <a:pt x="1020932" y="532660"/>
                </a:cubicBezTo>
                <a:cubicBezTo>
                  <a:pt x="939554" y="489751"/>
                  <a:pt x="775317" y="403934"/>
                  <a:pt x="692459" y="355107"/>
                </a:cubicBezTo>
                <a:cubicBezTo>
                  <a:pt x="609601" y="306280"/>
                  <a:pt x="582967" y="260412"/>
                  <a:pt x="523783" y="239697"/>
                </a:cubicBezTo>
                <a:cubicBezTo>
                  <a:pt x="464599" y="218982"/>
                  <a:pt x="387659" y="245615"/>
                  <a:pt x="337352" y="230819"/>
                </a:cubicBezTo>
                <a:cubicBezTo>
                  <a:pt x="287045" y="216023"/>
                  <a:pt x="258932" y="183471"/>
                  <a:pt x="221942" y="150920"/>
                </a:cubicBezTo>
                <a:cubicBezTo>
                  <a:pt x="184952" y="118369"/>
                  <a:pt x="115410" y="35511"/>
                  <a:pt x="115410" y="35511"/>
                </a:cubicBezTo>
                <a:lnTo>
                  <a:pt x="115410" y="35511"/>
                </a:ln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44" name="Freihandform: Form 43"/>
          <p:cNvSpPr/>
          <p:nvPr/>
        </p:nvSpPr>
        <p:spPr>
          <a:xfrm>
            <a:off x="6971927" y="4454356"/>
            <a:ext cx="463230" cy="456519"/>
          </a:xfrm>
          <a:custGeom>
            <a:avLst/>
            <a:gdLst>
              <a:gd name="connsiteX0" fmla="*/ 977411 w 1078128"/>
              <a:gd name="connsiteY0" fmla="*/ 8878 h 852972"/>
              <a:gd name="connsiteX1" fmla="*/ 950778 w 1078128"/>
              <a:gd name="connsiteY1" fmla="*/ 186431 h 852972"/>
              <a:gd name="connsiteX2" fmla="*/ 808735 w 1078128"/>
              <a:gd name="connsiteY2" fmla="*/ 275208 h 852972"/>
              <a:gd name="connsiteX3" fmla="*/ 409240 w 1078128"/>
              <a:gd name="connsiteY3" fmla="*/ 443884 h 852972"/>
              <a:gd name="connsiteX4" fmla="*/ 142910 w 1078128"/>
              <a:gd name="connsiteY4" fmla="*/ 648070 h 852972"/>
              <a:gd name="connsiteX5" fmla="*/ 868 w 1078128"/>
              <a:gd name="connsiteY5" fmla="*/ 781235 h 852972"/>
              <a:gd name="connsiteX6" fmla="*/ 205054 w 1078128"/>
              <a:gd name="connsiteY6" fmla="*/ 781235 h 852972"/>
              <a:gd name="connsiteX7" fmla="*/ 684448 w 1078128"/>
              <a:gd name="connsiteY7" fmla="*/ 443884 h 852972"/>
              <a:gd name="connsiteX8" fmla="*/ 595671 w 1078128"/>
              <a:gd name="connsiteY8" fmla="*/ 772358 h 852972"/>
              <a:gd name="connsiteX9" fmla="*/ 693326 w 1078128"/>
              <a:gd name="connsiteY9" fmla="*/ 825624 h 852972"/>
              <a:gd name="connsiteX10" fmla="*/ 799858 w 1078128"/>
              <a:gd name="connsiteY10" fmla="*/ 408373 h 852972"/>
              <a:gd name="connsiteX11" fmla="*/ 1004044 w 1078128"/>
              <a:gd name="connsiteY11" fmla="*/ 301841 h 852972"/>
              <a:gd name="connsiteX12" fmla="*/ 1075066 w 1078128"/>
              <a:gd name="connsiteY12" fmla="*/ 97655 h 852972"/>
              <a:gd name="connsiteX13" fmla="*/ 1066188 w 1078128"/>
              <a:gd name="connsiteY13" fmla="*/ 0 h 852972"/>
              <a:gd name="connsiteX14" fmla="*/ 1066188 w 1078128"/>
              <a:gd name="connsiteY14" fmla="*/ 0 h 85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8128" h="852972">
                <a:moveTo>
                  <a:pt x="977411" y="8878"/>
                </a:moveTo>
                <a:cubicBezTo>
                  <a:pt x="978151" y="75460"/>
                  <a:pt x="978891" y="142043"/>
                  <a:pt x="950778" y="186431"/>
                </a:cubicBezTo>
                <a:cubicBezTo>
                  <a:pt x="922665" y="230819"/>
                  <a:pt x="898991" y="232299"/>
                  <a:pt x="808735" y="275208"/>
                </a:cubicBezTo>
                <a:cubicBezTo>
                  <a:pt x="718479" y="318117"/>
                  <a:pt x="520211" y="381740"/>
                  <a:pt x="409240" y="443884"/>
                </a:cubicBezTo>
                <a:cubicBezTo>
                  <a:pt x="298269" y="506028"/>
                  <a:pt x="210972" y="591845"/>
                  <a:pt x="142910" y="648070"/>
                </a:cubicBezTo>
                <a:cubicBezTo>
                  <a:pt x="74848" y="704295"/>
                  <a:pt x="-9489" y="759041"/>
                  <a:pt x="868" y="781235"/>
                </a:cubicBezTo>
                <a:cubicBezTo>
                  <a:pt x="11225" y="803429"/>
                  <a:pt x="91124" y="837460"/>
                  <a:pt x="205054" y="781235"/>
                </a:cubicBezTo>
                <a:cubicBezTo>
                  <a:pt x="318984" y="725010"/>
                  <a:pt x="619345" y="445364"/>
                  <a:pt x="684448" y="443884"/>
                </a:cubicBezTo>
                <a:cubicBezTo>
                  <a:pt x="749551" y="442405"/>
                  <a:pt x="594191" y="708735"/>
                  <a:pt x="595671" y="772358"/>
                </a:cubicBezTo>
                <a:cubicBezTo>
                  <a:pt x="597151" y="835981"/>
                  <a:pt x="659295" y="886288"/>
                  <a:pt x="693326" y="825624"/>
                </a:cubicBezTo>
                <a:cubicBezTo>
                  <a:pt x="727357" y="764960"/>
                  <a:pt x="748072" y="495670"/>
                  <a:pt x="799858" y="408373"/>
                </a:cubicBezTo>
                <a:cubicBezTo>
                  <a:pt x="851644" y="321076"/>
                  <a:pt x="958176" y="353627"/>
                  <a:pt x="1004044" y="301841"/>
                </a:cubicBezTo>
                <a:cubicBezTo>
                  <a:pt x="1049912" y="250055"/>
                  <a:pt x="1064709" y="147962"/>
                  <a:pt x="1075066" y="97655"/>
                </a:cubicBezTo>
                <a:cubicBezTo>
                  <a:pt x="1085423" y="47348"/>
                  <a:pt x="1066188" y="0"/>
                  <a:pt x="1066188" y="0"/>
                </a:cubicBezTo>
                <a:lnTo>
                  <a:pt x="1066188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45" name="Freihandform: Form 44"/>
          <p:cNvSpPr/>
          <p:nvPr/>
        </p:nvSpPr>
        <p:spPr>
          <a:xfrm>
            <a:off x="7371818" y="4454687"/>
            <a:ext cx="262060" cy="818949"/>
          </a:xfrm>
          <a:custGeom>
            <a:avLst/>
            <a:gdLst>
              <a:gd name="connsiteX0" fmla="*/ 123736 w 567905"/>
              <a:gd name="connsiteY0" fmla="*/ 97654 h 1787344"/>
              <a:gd name="connsiteX1" fmla="*/ 292411 w 567905"/>
              <a:gd name="connsiteY1" fmla="*/ 301841 h 1787344"/>
              <a:gd name="connsiteX2" fmla="*/ 336800 w 567905"/>
              <a:gd name="connsiteY2" fmla="*/ 559293 h 1787344"/>
              <a:gd name="connsiteX3" fmla="*/ 292411 w 567905"/>
              <a:gd name="connsiteY3" fmla="*/ 843379 h 1787344"/>
              <a:gd name="connsiteX4" fmla="*/ 159246 w 567905"/>
              <a:gd name="connsiteY4" fmla="*/ 1100831 h 1787344"/>
              <a:gd name="connsiteX5" fmla="*/ 17204 w 567905"/>
              <a:gd name="connsiteY5" fmla="*/ 1313895 h 1787344"/>
              <a:gd name="connsiteX6" fmla="*/ 17204 w 567905"/>
              <a:gd name="connsiteY6" fmla="*/ 1367161 h 1787344"/>
              <a:gd name="connsiteX7" fmla="*/ 150369 w 567905"/>
              <a:gd name="connsiteY7" fmla="*/ 1393794 h 1787344"/>
              <a:gd name="connsiteX8" fmla="*/ 221390 w 567905"/>
              <a:gd name="connsiteY8" fmla="*/ 1260629 h 1787344"/>
              <a:gd name="connsiteX9" fmla="*/ 390066 w 567905"/>
              <a:gd name="connsiteY9" fmla="*/ 905522 h 1787344"/>
              <a:gd name="connsiteX10" fmla="*/ 443332 w 567905"/>
              <a:gd name="connsiteY10" fmla="*/ 870012 h 1787344"/>
              <a:gd name="connsiteX11" fmla="*/ 443332 w 567905"/>
              <a:gd name="connsiteY11" fmla="*/ 1376039 h 1787344"/>
              <a:gd name="connsiteX12" fmla="*/ 354555 w 567905"/>
              <a:gd name="connsiteY12" fmla="*/ 1589103 h 1787344"/>
              <a:gd name="connsiteX13" fmla="*/ 292411 w 567905"/>
              <a:gd name="connsiteY13" fmla="*/ 1677880 h 1787344"/>
              <a:gd name="connsiteX14" fmla="*/ 327922 w 567905"/>
              <a:gd name="connsiteY14" fmla="*/ 1784412 h 1787344"/>
              <a:gd name="connsiteX15" fmla="*/ 532108 w 567905"/>
              <a:gd name="connsiteY15" fmla="*/ 1553592 h 1787344"/>
              <a:gd name="connsiteX16" fmla="*/ 558741 w 567905"/>
              <a:gd name="connsiteY16" fmla="*/ 1331651 h 1787344"/>
              <a:gd name="connsiteX17" fmla="*/ 567619 w 567905"/>
              <a:gd name="connsiteY17" fmla="*/ 1109709 h 1787344"/>
              <a:gd name="connsiteX18" fmla="*/ 549864 w 567905"/>
              <a:gd name="connsiteY18" fmla="*/ 825623 h 1787344"/>
              <a:gd name="connsiteX19" fmla="*/ 443332 w 567905"/>
              <a:gd name="connsiteY19" fmla="*/ 656948 h 1787344"/>
              <a:gd name="connsiteX20" fmla="*/ 416699 w 567905"/>
              <a:gd name="connsiteY20" fmla="*/ 523783 h 1787344"/>
              <a:gd name="connsiteX21" fmla="*/ 390066 w 567905"/>
              <a:gd name="connsiteY21" fmla="*/ 337352 h 1787344"/>
              <a:gd name="connsiteX22" fmla="*/ 354555 w 567905"/>
              <a:gd name="connsiteY22" fmla="*/ 204187 h 1787344"/>
              <a:gd name="connsiteX23" fmla="*/ 292411 w 567905"/>
              <a:gd name="connsiteY23" fmla="*/ 97654 h 1787344"/>
              <a:gd name="connsiteX24" fmla="*/ 141491 w 567905"/>
              <a:gd name="connsiteY24" fmla="*/ 0 h 1787344"/>
              <a:gd name="connsiteX25" fmla="*/ 141491 w 567905"/>
              <a:gd name="connsiteY25" fmla="*/ 0 h 178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67905" h="1787344">
                <a:moveTo>
                  <a:pt x="123736" y="97654"/>
                </a:moveTo>
                <a:cubicBezTo>
                  <a:pt x="190318" y="161277"/>
                  <a:pt x="256900" y="224901"/>
                  <a:pt x="292411" y="301841"/>
                </a:cubicBezTo>
                <a:cubicBezTo>
                  <a:pt x="327922" y="378781"/>
                  <a:pt x="336800" y="469037"/>
                  <a:pt x="336800" y="559293"/>
                </a:cubicBezTo>
                <a:cubicBezTo>
                  <a:pt x="336800" y="649549"/>
                  <a:pt x="322003" y="753123"/>
                  <a:pt x="292411" y="843379"/>
                </a:cubicBezTo>
                <a:cubicBezTo>
                  <a:pt x="262819" y="933635"/>
                  <a:pt x="205114" y="1022412"/>
                  <a:pt x="159246" y="1100831"/>
                </a:cubicBezTo>
                <a:cubicBezTo>
                  <a:pt x="113378" y="1179250"/>
                  <a:pt x="40878" y="1269507"/>
                  <a:pt x="17204" y="1313895"/>
                </a:cubicBezTo>
                <a:cubicBezTo>
                  <a:pt x="-6470" y="1358283"/>
                  <a:pt x="-4990" y="1353845"/>
                  <a:pt x="17204" y="1367161"/>
                </a:cubicBezTo>
                <a:cubicBezTo>
                  <a:pt x="39398" y="1380477"/>
                  <a:pt x="116338" y="1411549"/>
                  <a:pt x="150369" y="1393794"/>
                </a:cubicBezTo>
                <a:cubicBezTo>
                  <a:pt x="184400" y="1376039"/>
                  <a:pt x="181440" y="1342008"/>
                  <a:pt x="221390" y="1260629"/>
                </a:cubicBezTo>
                <a:cubicBezTo>
                  <a:pt x="261340" y="1179250"/>
                  <a:pt x="353076" y="970625"/>
                  <a:pt x="390066" y="905522"/>
                </a:cubicBezTo>
                <a:cubicBezTo>
                  <a:pt x="427056" y="840419"/>
                  <a:pt x="434454" y="791593"/>
                  <a:pt x="443332" y="870012"/>
                </a:cubicBezTo>
                <a:cubicBezTo>
                  <a:pt x="452210" y="948432"/>
                  <a:pt x="458128" y="1256191"/>
                  <a:pt x="443332" y="1376039"/>
                </a:cubicBezTo>
                <a:cubicBezTo>
                  <a:pt x="428536" y="1495887"/>
                  <a:pt x="379709" y="1538796"/>
                  <a:pt x="354555" y="1589103"/>
                </a:cubicBezTo>
                <a:cubicBezTo>
                  <a:pt x="329402" y="1639410"/>
                  <a:pt x="296850" y="1645329"/>
                  <a:pt x="292411" y="1677880"/>
                </a:cubicBezTo>
                <a:cubicBezTo>
                  <a:pt x="287972" y="1710432"/>
                  <a:pt x="287973" y="1805127"/>
                  <a:pt x="327922" y="1784412"/>
                </a:cubicBezTo>
                <a:cubicBezTo>
                  <a:pt x="367871" y="1763697"/>
                  <a:pt x="493638" y="1629052"/>
                  <a:pt x="532108" y="1553592"/>
                </a:cubicBezTo>
                <a:cubicBezTo>
                  <a:pt x="570578" y="1478132"/>
                  <a:pt x="552823" y="1405632"/>
                  <a:pt x="558741" y="1331651"/>
                </a:cubicBezTo>
                <a:cubicBezTo>
                  <a:pt x="564660" y="1257671"/>
                  <a:pt x="569099" y="1194047"/>
                  <a:pt x="567619" y="1109709"/>
                </a:cubicBezTo>
                <a:cubicBezTo>
                  <a:pt x="566139" y="1025371"/>
                  <a:pt x="570578" y="901083"/>
                  <a:pt x="549864" y="825623"/>
                </a:cubicBezTo>
                <a:cubicBezTo>
                  <a:pt x="529150" y="750163"/>
                  <a:pt x="465526" y="707255"/>
                  <a:pt x="443332" y="656948"/>
                </a:cubicBezTo>
                <a:cubicBezTo>
                  <a:pt x="421138" y="606641"/>
                  <a:pt x="425577" y="577049"/>
                  <a:pt x="416699" y="523783"/>
                </a:cubicBezTo>
                <a:cubicBezTo>
                  <a:pt x="407821" y="470517"/>
                  <a:pt x="400423" y="390618"/>
                  <a:pt x="390066" y="337352"/>
                </a:cubicBezTo>
                <a:cubicBezTo>
                  <a:pt x="379709" y="284086"/>
                  <a:pt x="370831" y="244137"/>
                  <a:pt x="354555" y="204187"/>
                </a:cubicBezTo>
                <a:cubicBezTo>
                  <a:pt x="338279" y="164237"/>
                  <a:pt x="327922" y="131685"/>
                  <a:pt x="292411" y="97654"/>
                </a:cubicBezTo>
                <a:cubicBezTo>
                  <a:pt x="256900" y="63623"/>
                  <a:pt x="141491" y="0"/>
                  <a:pt x="141491" y="0"/>
                </a:cubicBezTo>
                <a:lnTo>
                  <a:pt x="141491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46" name="Freihandform: Form 45"/>
          <p:cNvSpPr/>
          <p:nvPr/>
        </p:nvSpPr>
        <p:spPr>
          <a:xfrm>
            <a:off x="7492052" y="4454451"/>
            <a:ext cx="383257" cy="624746"/>
          </a:xfrm>
          <a:custGeom>
            <a:avLst/>
            <a:gdLst>
              <a:gd name="connsiteX0" fmla="*/ 0 w 1277274"/>
              <a:gd name="connsiteY0" fmla="*/ 0 h 1877801"/>
              <a:gd name="connsiteX1" fmla="*/ 204187 w 1277274"/>
              <a:gd name="connsiteY1" fmla="*/ 284085 h 1877801"/>
              <a:gd name="connsiteX2" fmla="*/ 292963 w 1277274"/>
              <a:gd name="connsiteY2" fmla="*/ 408373 h 1877801"/>
              <a:gd name="connsiteX3" fmla="*/ 443884 w 1277274"/>
              <a:gd name="connsiteY3" fmla="*/ 621437 h 1877801"/>
              <a:gd name="connsiteX4" fmla="*/ 488272 w 1277274"/>
              <a:gd name="connsiteY4" fmla="*/ 914400 h 1877801"/>
              <a:gd name="connsiteX5" fmla="*/ 665826 w 1277274"/>
              <a:gd name="connsiteY5" fmla="*/ 1216241 h 1877801"/>
              <a:gd name="connsiteX6" fmla="*/ 843379 w 1277274"/>
              <a:gd name="connsiteY6" fmla="*/ 1411550 h 1877801"/>
              <a:gd name="connsiteX7" fmla="*/ 1047565 w 1277274"/>
              <a:gd name="connsiteY7" fmla="*/ 1669002 h 1877801"/>
              <a:gd name="connsiteX8" fmla="*/ 1038688 w 1277274"/>
              <a:gd name="connsiteY8" fmla="*/ 1846555 h 1877801"/>
              <a:gd name="connsiteX9" fmla="*/ 1100831 w 1277274"/>
              <a:gd name="connsiteY9" fmla="*/ 1873188 h 1877801"/>
              <a:gd name="connsiteX10" fmla="*/ 1162975 w 1277274"/>
              <a:gd name="connsiteY10" fmla="*/ 1793289 h 1877801"/>
              <a:gd name="connsiteX11" fmla="*/ 1145220 w 1277274"/>
              <a:gd name="connsiteY11" fmla="*/ 1571348 h 1877801"/>
              <a:gd name="connsiteX12" fmla="*/ 1020932 w 1277274"/>
              <a:gd name="connsiteY12" fmla="*/ 1420427 h 1877801"/>
              <a:gd name="connsiteX13" fmla="*/ 861134 w 1277274"/>
              <a:gd name="connsiteY13" fmla="*/ 1251752 h 1877801"/>
              <a:gd name="connsiteX14" fmla="*/ 763480 w 1277274"/>
              <a:gd name="connsiteY14" fmla="*/ 1118586 h 1877801"/>
              <a:gd name="connsiteX15" fmla="*/ 692459 w 1277274"/>
              <a:gd name="connsiteY15" fmla="*/ 1020932 h 1877801"/>
              <a:gd name="connsiteX16" fmla="*/ 745725 w 1277274"/>
              <a:gd name="connsiteY16" fmla="*/ 958788 h 1877801"/>
              <a:gd name="connsiteX17" fmla="*/ 834501 w 1277274"/>
              <a:gd name="connsiteY17" fmla="*/ 958788 h 1877801"/>
              <a:gd name="connsiteX18" fmla="*/ 1038688 w 1277274"/>
              <a:gd name="connsiteY18" fmla="*/ 1074198 h 1877801"/>
              <a:gd name="connsiteX19" fmla="*/ 1162975 w 1277274"/>
              <a:gd name="connsiteY19" fmla="*/ 1242874 h 1877801"/>
              <a:gd name="connsiteX20" fmla="*/ 1216241 w 1277274"/>
              <a:gd name="connsiteY20" fmla="*/ 1384917 h 1877801"/>
              <a:gd name="connsiteX21" fmla="*/ 1269507 w 1277274"/>
              <a:gd name="connsiteY21" fmla="*/ 1340528 h 1877801"/>
              <a:gd name="connsiteX22" fmla="*/ 1260629 w 1277274"/>
              <a:gd name="connsiteY22" fmla="*/ 1260629 h 1877801"/>
              <a:gd name="connsiteX23" fmla="*/ 1118587 w 1277274"/>
              <a:gd name="connsiteY23" fmla="*/ 994299 h 1877801"/>
              <a:gd name="connsiteX24" fmla="*/ 923278 w 1277274"/>
              <a:gd name="connsiteY24" fmla="*/ 887767 h 1877801"/>
              <a:gd name="connsiteX25" fmla="*/ 772358 w 1277274"/>
              <a:gd name="connsiteY25" fmla="*/ 852256 h 1877801"/>
              <a:gd name="connsiteX26" fmla="*/ 674703 w 1277274"/>
              <a:gd name="connsiteY26" fmla="*/ 843379 h 1877801"/>
              <a:gd name="connsiteX27" fmla="*/ 585926 w 1277274"/>
              <a:gd name="connsiteY27" fmla="*/ 781235 h 1877801"/>
              <a:gd name="connsiteX28" fmla="*/ 532660 w 1277274"/>
              <a:gd name="connsiteY28" fmla="*/ 639192 h 1877801"/>
              <a:gd name="connsiteX29" fmla="*/ 452761 w 1277274"/>
              <a:gd name="connsiteY29" fmla="*/ 452761 h 1877801"/>
              <a:gd name="connsiteX30" fmla="*/ 381740 w 1277274"/>
              <a:gd name="connsiteY30" fmla="*/ 337352 h 1877801"/>
              <a:gd name="connsiteX31" fmla="*/ 381740 w 1277274"/>
              <a:gd name="connsiteY31" fmla="*/ 328474 h 1877801"/>
              <a:gd name="connsiteX32" fmla="*/ 532660 w 1277274"/>
              <a:gd name="connsiteY32" fmla="*/ 355107 h 1877801"/>
              <a:gd name="connsiteX33" fmla="*/ 905523 w 1277274"/>
              <a:gd name="connsiteY33" fmla="*/ 621437 h 1877801"/>
              <a:gd name="connsiteX34" fmla="*/ 1074198 w 1277274"/>
              <a:gd name="connsiteY34" fmla="*/ 648070 h 1877801"/>
              <a:gd name="connsiteX35" fmla="*/ 1180730 w 1277274"/>
              <a:gd name="connsiteY35" fmla="*/ 612559 h 1877801"/>
              <a:gd name="connsiteX36" fmla="*/ 1020932 w 1277274"/>
              <a:gd name="connsiteY36" fmla="*/ 532660 h 1877801"/>
              <a:gd name="connsiteX37" fmla="*/ 692459 w 1277274"/>
              <a:gd name="connsiteY37" fmla="*/ 355107 h 1877801"/>
              <a:gd name="connsiteX38" fmla="*/ 523783 w 1277274"/>
              <a:gd name="connsiteY38" fmla="*/ 239697 h 1877801"/>
              <a:gd name="connsiteX39" fmla="*/ 337352 w 1277274"/>
              <a:gd name="connsiteY39" fmla="*/ 230819 h 1877801"/>
              <a:gd name="connsiteX40" fmla="*/ 221942 w 1277274"/>
              <a:gd name="connsiteY40" fmla="*/ 150920 h 1877801"/>
              <a:gd name="connsiteX41" fmla="*/ 115410 w 1277274"/>
              <a:gd name="connsiteY41" fmla="*/ 35511 h 1877801"/>
              <a:gd name="connsiteX42" fmla="*/ 115410 w 1277274"/>
              <a:gd name="connsiteY42" fmla="*/ 35511 h 187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77274" h="1877801">
                <a:moveTo>
                  <a:pt x="0" y="0"/>
                </a:moveTo>
                <a:lnTo>
                  <a:pt x="204187" y="284085"/>
                </a:lnTo>
                <a:lnTo>
                  <a:pt x="292963" y="408373"/>
                </a:lnTo>
                <a:cubicBezTo>
                  <a:pt x="332912" y="464598"/>
                  <a:pt x="411333" y="537099"/>
                  <a:pt x="443884" y="621437"/>
                </a:cubicBezTo>
                <a:cubicBezTo>
                  <a:pt x="476435" y="705775"/>
                  <a:pt x="451282" y="815266"/>
                  <a:pt x="488272" y="914400"/>
                </a:cubicBezTo>
                <a:cubicBezTo>
                  <a:pt x="525262" y="1013534"/>
                  <a:pt x="606642" y="1133383"/>
                  <a:pt x="665826" y="1216241"/>
                </a:cubicBezTo>
                <a:cubicBezTo>
                  <a:pt x="725010" y="1299099"/>
                  <a:pt x="779756" y="1336090"/>
                  <a:pt x="843379" y="1411550"/>
                </a:cubicBezTo>
                <a:cubicBezTo>
                  <a:pt x="907002" y="1487010"/>
                  <a:pt x="1015014" y="1596501"/>
                  <a:pt x="1047565" y="1669002"/>
                </a:cubicBezTo>
                <a:cubicBezTo>
                  <a:pt x="1080116" y="1741503"/>
                  <a:pt x="1029810" y="1812524"/>
                  <a:pt x="1038688" y="1846555"/>
                </a:cubicBezTo>
                <a:cubicBezTo>
                  <a:pt x="1047566" y="1880586"/>
                  <a:pt x="1080117" y="1882066"/>
                  <a:pt x="1100831" y="1873188"/>
                </a:cubicBezTo>
                <a:cubicBezTo>
                  <a:pt x="1121546" y="1864310"/>
                  <a:pt x="1155577" y="1843596"/>
                  <a:pt x="1162975" y="1793289"/>
                </a:cubicBezTo>
                <a:cubicBezTo>
                  <a:pt x="1170373" y="1742982"/>
                  <a:pt x="1168894" y="1633492"/>
                  <a:pt x="1145220" y="1571348"/>
                </a:cubicBezTo>
                <a:cubicBezTo>
                  <a:pt x="1121546" y="1509204"/>
                  <a:pt x="1068280" y="1473693"/>
                  <a:pt x="1020932" y="1420427"/>
                </a:cubicBezTo>
                <a:cubicBezTo>
                  <a:pt x="973584" y="1367161"/>
                  <a:pt x="904043" y="1302059"/>
                  <a:pt x="861134" y="1251752"/>
                </a:cubicBezTo>
                <a:cubicBezTo>
                  <a:pt x="818225" y="1201445"/>
                  <a:pt x="763480" y="1118586"/>
                  <a:pt x="763480" y="1118586"/>
                </a:cubicBezTo>
                <a:cubicBezTo>
                  <a:pt x="735368" y="1080116"/>
                  <a:pt x="695418" y="1047565"/>
                  <a:pt x="692459" y="1020932"/>
                </a:cubicBezTo>
                <a:cubicBezTo>
                  <a:pt x="689500" y="994299"/>
                  <a:pt x="722051" y="969145"/>
                  <a:pt x="745725" y="958788"/>
                </a:cubicBezTo>
                <a:cubicBezTo>
                  <a:pt x="769399" y="948431"/>
                  <a:pt x="785674" y="939553"/>
                  <a:pt x="834501" y="958788"/>
                </a:cubicBezTo>
                <a:cubicBezTo>
                  <a:pt x="883328" y="978023"/>
                  <a:pt x="983942" y="1026850"/>
                  <a:pt x="1038688" y="1074198"/>
                </a:cubicBezTo>
                <a:cubicBezTo>
                  <a:pt x="1093434" y="1121546"/>
                  <a:pt x="1133383" y="1191088"/>
                  <a:pt x="1162975" y="1242874"/>
                </a:cubicBezTo>
                <a:cubicBezTo>
                  <a:pt x="1192567" y="1294660"/>
                  <a:pt x="1198486" y="1368641"/>
                  <a:pt x="1216241" y="1384917"/>
                </a:cubicBezTo>
                <a:cubicBezTo>
                  <a:pt x="1233996" y="1401193"/>
                  <a:pt x="1262109" y="1361243"/>
                  <a:pt x="1269507" y="1340528"/>
                </a:cubicBezTo>
                <a:cubicBezTo>
                  <a:pt x="1276905" y="1319813"/>
                  <a:pt x="1285782" y="1318334"/>
                  <a:pt x="1260629" y="1260629"/>
                </a:cubicBezTo>
                <a:cubicBezTo>
                  <a:pt x="1235476" y="1202924"/>
                  <a:pt x="1174812" y="1056443"/>
                  <a:pt x="1118587" y="994299"/>
                </a:cubicBezTo>
                <a:cubicBezTo>
                  <a:pt x="1062362" y="932155"/>
                  <a:pt x="980983" y="911441"/>
                  <a:pt x="923278" y="887767"/>
                </a:cubicBezTo>
                <a:cubicBezTo>
                  <a:pt x="865573" y="864093"/>
                  <a:pt x="813787" y="859654"/>
                  <a:pt x="772358" y="852256"/>
                </a:cubicBezTo>
                <a:cubicBezTo>
                  <a:pt x="730929" y="844858"/>
                  <a:pt x="705775" y="855216"/>
                  <a:pt x="674703" y="843379"/>
                </a:cubicBezTo>
                <a:cubicBezTo>
                  <a:pt x="643631" y="831542"/>
                  <a:pt x="609600" y="815266"/>
                  <a:pt x="585926" y="781235"/>
                </a:cubicBezTo>
                <a:cubicBezTo>
                  <a:pt x="562252" y="747204"/>
                  <a:pt x="554854" y="693938"/>
                  <a:pt x="532660" y="639192"/>
                </a:cubicBezTo>
                <a:cubicBezTo>
                  <a:pt x="510466" y="584446"/>
                  <a:pt x="477914" y="503068"/>
                  <a:pt x="452761" y="452761"/>
                </a:cubicBezTo>
                <a:cubicBezTo>
                  <a:pt x="427608" y="402454"/>
                  <a:pt x="381740" y="337352"/>
                  <a:pt x="381740" y="337352"/>
                </a:cubicBezTo>
                <a:cubicBezTo>
                  <a:pt x="369903" y="316638"/>
                  <a:pt x="356587" y="325515"/>
                  <a:pt x="381740" y="328474"/>
                </a:cubicBezTo>
                <a:cubicBezTo>
                  <a:pt x="406893" y="331433"/>
                  <a:pt x="445363" y="306280"/>
                  <a:pt x="532660" y="355107"/>
                </a:cubicBezTo>
                <a:cubicBezTo>
                  <a:pt x="619957" y="403934"/>
                  <a:pt x="815267" y="572610"/>
                  <a:pt x="905523" y="621437"/>
                </a:cubicBezTo>
                <a:cubicBezTo>
                  <a:pt x="995779" y="670264"/>
                  <a:pt x="1028330" y="649550"/>
                  <a:pt x="1074198" y="648070"/>
                </a:cubicBezTo>
                <a:cubicBezTo>
                  <a:pt x="1120066" y="646590"/>
                  <a:pt x="1189608" y="631794"/>
                  <a:pt x="1180730" y="612559"/>
                </a:cubicBezTo>
                <a:cubicBezTo>
                  <a:pt x="1171852" y="593324"/>
                  <a:pt x="1102310" y="575569"/>
                  <a:pt x="1020932" y="532660"/>
                </a:cubicBezTo>
                <a:cubicBezTo>
                  <a:pt x="939554" y="489751"/>
                  <a:pt x="775317" y="403934"/>
                  <a:pt x="692459" y="355107"/>
                </a:cubicBezTo>
                <a:cubicBezTo>
                  <a:pt x="609601" y="306280"/>
                  <a:pt x="582967" y="260412"/>
                  <a:pt x="523783" y="239697"/>
                </a:cubicBezTo>
                <a:cubicBezTo>
                  <a:pt x="464599" y="218982"/>
                  <a:pt x="387659" y="245615"/>
                  <a:pt x="337352" y="230819"/>
                </a:cubicBezTo>
                <a:cubicBezTo>
                  <a:pt x="287045" y="216023"/>
                  <a:pt x="258932" y="183471"/>
                  <a:pt x="221942" y="150920"/>
                </a:cubicBezTo>
                <a:cubicBezTo>
                  <a:pt x="184952" y="118369"/>
                  <a:pt x="115410" y="35511"/>
                  <a:pt x="115410" y="35511"/>
                </a:cubicBezTo>
                <a:lnTo>
                  <a:pt x="115410" y="35511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cxnSp>
        <p:nvCxnSpPr>
          <p:cNvPr id="47" name="Gerade Verbindung mit Pfeil 46"/>
          <p:cNvCxnSpPr/>
          <p:nvPr/>
        </p:nvCxnSpPr>
        <p:spPr>
          <a:xfrm>
            <a:off x="4797514" y="1737210"/>
            <a:ext cx="1853216" cy="19457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732239" y="1600200"/>
            <a:ext cx="237461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Wie schnell sich Harnstoff zu Ammonium umwandelt, hängt von der Boden-temperatur, Bodenfeuchte, biologischen Aktivität des Bodens ab. </a:t>
            </a:r>
          </a:p>
          <a:p>
            <a:pPr marL="0" indent="0">
              <a:buNone/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Durch die Spaltung von Harnstoff zu Ammonium steigt der pH-Wert an. </a:t>
            </a:r>
          </a:p>
        </p:txBody>
      </p:sp>
      <p:cxnSp>
        <p:nvCxnSpPr>
          <p:cNvPr id="49" name="Gerade Verbindung mit Pfeil 48"/>
          <p:cNvCxnSpPr/>
          <p:nvPr/>
        </p:nvCxnSpPr>
        <p:spPr>
          <a:xfrm>
            <a:off x="6704519" y="3732415"/>
            <a:ext cx="909299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>
            <a:off x="7595601" y="3732415"/>
            <a:ext cx="0" cy="651342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eck 51"/>
          <p:cNvSpPr/>
          <p:nvPr/>
        </p:nvSpPr>
        <p:spPr>
          <a:xfrm>
            <a:off x="4812518" y="1397673"/>
            <a:ext cx="2808312" cy="2575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 Einfluss auf den pH</a:t>
            </a:r>
          </a:p>
        </p:txBody>
      </p:sp>
      <p:sp>
        <p:nvSpPr>
          <p:cNvPr id="54" name="Rechteck 53"/>
          <p:cNvSpPr/>
          <p:nvPr/>
        </p:nvSpPr>
        <p:spPr>
          <a:xfrm>
            <a:off x="3220733" y="5288363"/>
            <a:ext cx="1188930" cy="324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basisch</a:t>
            </a:r>
          </a:p>
        </p:txBody>
      </p:sp>
      <p:sp>
        <p:nvSpPr>
          <p:cNvPr id="57" name="Rechteck 56"/>
          <p:cNvSpPr/>
          <p:nvPr/>
        </p:nvSpPr>
        <p:spPr>
          <a:xfrm>
            <a:off x="5023871" y="5288364"/>
            <a:ext cx="1188930" cy="324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versauernd</a:t>
            </a:r>
          </a:p>
        </p:txBody>
      </p:sp>
      <p:sp>
        <p:nvSpPr>
          <p:cNvPr id="58" name="Rechteck 57"/>
          <p:cNvSpPr/>
          <p:nvPr/>
        </p:nvSpPr>
        <p:spPr>
          <a:xfrm>
            <a:off x="6908383" y="5264891"/>
            <a:ext cx="1188930" cy="324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</a:t>
            </a:r>
          </a:p>
        </p:txBody>
      </p:sp>
      <p:sp>
        <p:nvSpPr>
          <p:cNvPr id="60" name="Flussdiagramm: Prozess 59"/>
          <p:cNvSpPr/>
          <p:nvPr/>
        </p:nvSpPr>
        <p:spPr>
          <a:xfrm>
            <a:off x="7066857" y="5659414"/>
            <a:ext cx="914858" cy="300364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keine</a:t>
            </a:r>
          </a:p>
        </p:txBody>
      </p:sp>
      <p:sp>
        <p:nvSpPr>
          <p:cNvPr id="16" name="Rechteck 15"/>
          <p:cNvSpPr/>
          <p:nvPr/>
        </p:nvSpPr>
        <p:spPr>
          <a:xfrm>
            <a:off x="398445" y="2080697"/>
            <a:ext cx="3220767" cy="77530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Änderung des Boden-pH durch Umwandlung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Uni Düsseldorf, Dr.Michael Grunert, LUA</a:t>
            </a:r>
          </a:p>
        </p:txBody>
      </p:sp>
    </p:spTree>
    <p:extLst>
      <p:ext uri="{BB962C8B-B14F-4D97-AF65-F5344CB8AC3E}">
        <p14:creationId xmlns:p14="http://schemas.microsoft.com/office/powerpoint/2010/main" val="68524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23" grpId="0" animBg="1"/>
      <p:bldP spid="24" grpId="0" animBg="1"/>
      <p:bldP spid="25" grpId="0" animBg="1"/>
      <p:bldP spid="39" grpId="0" animBg="1"/>
      <p:bldP spid="40" grpId="0" animBg="1"/>
      <p:bldP spid="6" grpId="0" animBg="1"/>
      <p:bldP spid="28" grpId="0" animBg="1"/>
      <p:bldP spid="31" grpId="0" animBg="1"/>
      <p:bldP spid="35" grpId="0" animBg="1"/>
      <p:bldP spid="38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" grpId="0" uiExpand="1" build="p"/>
      <p:bldP spid="52" grpId="0" animBg="1"/>
      <p:bldP spid="54" grpId="0"/>
      <p:bldP spid="57" grpId="0"/>
      <p:bldP spid="58" grpId="0"/>
      <p:bldP spid="60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gen 4"/>
          <p:cNvSpPr/>
          <p:nvPr/>
        </p:nvSpPr>
        <p:spPr>
          <a:xfrm>
            <a:off x="4572000" y="4798313"/>
            <a:ext cx="576064" cy="43088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196752"/>
          </a:xfrm>
        </p:spPr>
        <p:txBody>
          <a:bodyPr>
            <a:normAutofit fontScale="90000"/>
          </a:bodyPr>
          <a:lstStyle/>
          <a:p>
            <a:r>
              <a:rPr lang="de-CH" dirty="0"/>
              <a:t>Umwandlung im Boden in Abhängigkeit der Bodentemperatur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5424"/>
            <a:ext cx="9144000" cy="438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Uni Düsseldorf, Dr.Michael Grunert, LUA</a:t>
            </a:r>
          </a:p>
        </p:txBody>
      </p:sp>
    </p:spTree>
    <p:extLst>
      <p:ext uri="{BB962C8B-B14F-4D97-AF65-F5344CB8AC3E}">
        <p14:creationId xmlns:p14="http://schemas.microsoft.com/office/powerpoint/2010/main" val="1732690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000" b="1" dirty="0"/>
              <a:t>Nitrat und Ammonium </a:t>
            </a:r>
            <a:br>
              <a:rPr lang="de-CH" dirty="0"/>
            </a:br>
            <a:r>
              <a:rPr lang="de-CH" sz="2200" dirty="0"/>
              <a:t>Verhalten im Boden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192353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2143389" y="2714436"/>
            <a:ext cx="22322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u="sng" dirty="0">
                <a:latin typeface="Arial" panose="020B0604020202020204" pitchFamily="34" charset="0"/>
                <a:cs typeface="Arial" panose="020B0604020202020204" pitchFamily="34" charset="0"/>
              </a:rPr>
              <a:t>Ammonium</a:t>
            </a:r>
          </a:p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starke Bindung an Ton- u. Humus-komplex</a:t>
            </a:r>
          </a:p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Langsame Diffusion in der Bodenlösung</a:t>
            </a:r>
          </a:p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Nicht mobil da fast keine Auswaschung möglich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616" y="1484784"/>
            <a:ext cx="198062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6726236" y="2714436"/>
            <a:ext cx="24177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u="sng" dirty="0">
                <a:latin typeface="Arial" panose="020B0604020202020204" pitchFamily="34" charset="0"/>
                <a:cs typeface="Arial" panose="020B0604020202020204" pitchFamily="34" charset="0"/>
              </a:rPr>
              <a:t>Nitrat</a:t>
            </a:r>
          </a:p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Keine Bindung an Ton- u. Humus-komplex</a:t>
            </a:r>
          </a:p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Hohe Löslichkeit</a:t>
            </a:r>
          </a:p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rasche Diffusion in der Bodenlösung</a:t>
            </a:r>
          </a:p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Mobil Verlagerung in Bodenwasser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Aus-waschung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Uni Düsseldorf, Dr.Michael Grunert, LUA</a:t>
            </a:r>
          </a:p>
        </p:txBody>
      </p:sp>
    </p:spTree>
    <p:extLst>
      <p:ext uri="{BB962C8B-B14F-4D97-AF65-F5344CB8AC3E}">
        <p14:creationId xmlns:p14="http://schemas.microsoft.com/office/powerpoint/2010/main" val="381358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7500"/>
            <a:ext cx="385762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051050" y="404813"/>
            <a:ext cx="259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0"/>
              </a:spcBef>
              <a:tabLst>
                <a:tab pos="63785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spcBef>
                <a:spcPct val="0"/>
              </a:spcBef>
              <a:tabLst>
                <a:tab pos="63785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spcBef>
                <a:spcPct val="0"/>
              </a:spcBef>
              <a:tabLst>
                <a:tab pos="63785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spcBef>
                <a:spcPct val="0"/>
              </a:spcBef>
              <a:tabLst>
                <a:tab pos="63785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spcBef>
                <a:spcPct val="0"/>
              </a:spcBef>
              <a:tabLst>
                <a:tab pos="63785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63785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63785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63785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63785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endParaRPr lang="de-DE" altLang="de-DE" sz="2400" b="1">
              <a:solidFill>
                <a:srgbClr val="006600"/>
              </a:solidFill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364163" y="1628775"/>
            <a:ext cx="3328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DE" altLang="de-DE" sz="2000">
              <a:solidFill>
                <a:srgbClr val="000000"/>
              </a:solidFill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 rot="16200000">
            <a:off x="-896937" y="5486400"/>
            <a:ext cx="23764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CH" altLang="de-DE" b="1">
                <a:solidFill>
                  <a:srgbClr val="FFFFFF"/>
                </a:solidFill>
              </a:rPr>
              <a:t>www.landor.ch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b="1" dirty="0"/>
              <a:t>Düngung </a:t>
            </a:r>
            <a:r>
              <a:rPr lang="de-CH" b="1" dirty="0" err="1"/>
              <a:t>breitwürfig</a:t>
            </a:r>
            <a:r>
              <a:rPr lang="de-CH" b="1" dirty="0"/>
              <a:t> oder Depotdüngung (Ammonium betont)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de-CH" sz="1400" dirty="0"/>
              <a:t>Bei Trockenheit ist die Nährstoffaufnahme eingeschränkt</a:t>
            </a:r>
          </a:p>
        </p:txBody>
      </p:sp>
      <p:sp>
        <p:nvSpPr>
          <p:cNvPr id="5" name="Rechteck 4"/>
          <p:cNvSpPr/>
          <p:nvPr/>
        </p:nvSpPr>
        <p:spPr>
          <a:xfrm>
            <a:off x="2357438" y="-12515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Ist ein Durchschnittswert über die gesamte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düngbare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Nutzfläche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40" y="2680650"/>
            <a:ext cx="4029075" cy="342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platzhalter 9"/>
          <p:cNvSpPr>
            <a:spLocks noGrp="1"/>
          </p:cNvSpPr>
          <p:nvPr>
            <p:ph type="body" sz="quarter" idx="3"/>
          </p:nvPr>
        </p:nvSpPr>
        <p:spPr>
          <a:xfrm>
            <a:off x="4572000" y="2505345"/>
            <a:ext cx="4041775" cy="2297907"/>
          </a:xfrm>
        </p:spPr>
        <p:txBody>
          <a:bodyPr>
            <a:noAutofit/>
          </a:bodyPr>
          <a:lstStyle/>
          <a:p>
            <a:r>
              <a:rPr lang="de-CH" sz="1400" dirty="0"/>
              <a:t>Bei Trockenheit ist die Nährstoffaufnahme aus dem Depot möglich</a:t>
            </a:r>
          </a:p>
          <a:p>
            <a:r>
              <a:rPr lang="de-CH" sz="1400" dirty="0"/>
              <a:t>Depotdüngung nur mit Ammonium möglich, durch </a:t>
            </a:r>
            <a:r>
              <a:rPr lang="de-CH" sz="1400" dirty="0" err="1"/>
              <a:t>zugabe</a:t>
            </a:r>
            <a:r>
              <a:rPr lang="de-CH" sz="1400" dirty="0"/>
              <a:t> von </a:t>
            </a:r>
            <a:r>
              <a:rPr lang="de-CH" sz="1400" dirty="0" err="1"/>
              <a:t>Nitrifikationshemmer</a:t>
            </a:r>
            <a:r>
              <a:rPr lang="de-CH" sz="1400" dirty="0"/>
              <a:t> (</a:t>
            </a:r>
            <a:r>
              <a:rPr lang="de-CH" sz="1400" dirty="0" err="1"/>
              <a:t>Piadin</a:t>
            </a:r>
            <a:r>
              <a:rPr lang="de-CH" sz="1400" dirty="0"/>
              <a:t>) Verzögerungszeit bis 8 Wochen</a:t>
            </a:r>
          </a:p>
          <a:p>
            <a:r>
              <a:rPr lang="de-CH" sz="1400" u="sng" dirty="0"/>
              <a:t>Kulturen für Depotdünung</a:t>
            </a:r>
          </a:p>
          <a:p>
            <a:r>
              <a:rPr lang="de-CH" sz="1400" dirty="0"/>
              <a:t>Getreide</a:t>
            </a:r>
          </a:p>
          <a:p>
            <a:r>
              <a:rPr lang="de-CH" sz="1400" dirty="0"/>
              <a:t>Raps</a:t>
            </a:r>
          </a:p>
          <a:p>
            <a:r>
              <a:rPr lang="de-CH" sz="1400" dirty="0"/>
              <a:t>Mais</a:t>
            </a:r>
          </a:p>
          <a:p>
            <a:r>
              <a:rPr lang="de-CH" sz="1400" dirty="0"/>
              <a:t>Futter- u. Zuckerrüben</a:t>
            </a:r>
          </a:p>
          <a:p>
            <a:endParaRPr lang="de-CH" sz="1400" dirty="0"/>
          </a:p>
          <a:p>
            <a:endParaRPr lang="de-CH" sz="1400" dirty="0"/>
          </a:p>
          <a:p>
            <a:endParaRPr lang="de-CH" sz="1400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" y="44624"/>
            <a:ext cx="9131399" cy="5212052"/>
          </a:xfrm>
          <a:prstGeom prst="rect">
            <a:avLst/>
          </a:prstGeom>
        </p:spPr>
      </p:pic>
      <p:sp>
        <p:nvSpPr>
          <p:cNvPr id="17" name="Inhaltsplatzhalter 7"/>
          <p:cNvSpPr txBox="1">
            <a:spLocks/>
          </p:cNvSpPr>
          <p:nvPr/>
        </p:nvSpPr>
        <p:spPr>
          <a:xfrm>
            <a:off x="107950" y="5256675"/>
            <a:ext cx="8928099" cy="150384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CH" sz="3000" dirty="0">
              <a:solidFill>
                <a:schemeClr val="tx1"/>
              </a:solidFill>
            </a:endParaRPr>
          </a:p>
          <a:p>
            <a:pPr algn="ctr"/>
            <a:r>
              <a:rPr lang="de-CH" sz="3000" dirty="0">
                <a:solidFill>
                  <a:schemeClr val="tx1"/>
                </a:solidFill>
              </a:rPr>
              <a:t>Einsatz von </a:t>
            </a:r>
            <a:r>
              <a:rPr lang="de-CH" sz="3000" dirty="0" err="1">
                <a:solidFill>
                  <a:schemeClr val="tx1"/>
                </a:solidFill>
              </a:rPr>
              <a:t>Piadin</a:t>
            </a:r>
            <a:r>
              <a:rPr lang="de-CH" sz="3000" dirty="0">
                <a:solidFill>
                  <a:schemeClr val="tx1"/>
                </a:solidFill>
              </a:rPr>
              <a:t> ( </a:t>
            </a:r>
            <a:r>
              <a:rPr lang="de-CH" sz="3000" dirty="0" err="1">
                <a:solidFill>
                  <a:schemeClr val="tx1"/>
                </a:solidFill>
              </a:rPr>
              <a:t>Nitrifikationshemmer</a:t>
            </a:r>
            <a:r>
              <a:rPr lang="de-CH" sz="3000" dirty="0">
                <a:solidFill>
                  <a:schemeClr val="tx1"/>
                </a:solidFill>
              </a:rPr>
              <a:t>) Verzögerungszeit 6 – 8 Wochen</a:t>
            </a:r>
          </a:p>
          <a:p>
            <a:pPr algn="ctr"/>
            <a:r>
              <a:rPr lang="de-CH" sz="3000" dirty="0">
                <a:solidFill>
                  <a:schemeClr val="tx1"/>
                </a:solidFill>
              </a:rPr>
              <a:t>Gesteuerte Umwandlung von Ammonium in Nitrat</a:t>
            </a:r>
          </a:p>
          <a:p>
            <a:endParaRPr lang="de-CH" sz="2200" dirty="0">
              <a:solidFill>
                <a:schemeClr val="tx1"/>
              </a:solidFill>
            </a:endParaRPr>
          </a:p>
          <a:p>
            <a:endParaRPr lang="de-CH" sz="2200" dirty="0">
              <a:solidFill>
                <a:schemeClr val="tx1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74663" y="2852936"/>
            <a:ext cx="8500119" cy="1292662"/>
          </a:xfrm>
          <a:prstGeom prst="rect">
            <a:avLst/>
          </a:prstGeom>
          <a:solidFill>
            <a:srgbClr val="FF0000"/>
          </a:solidFill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square">
            <a:spAutoFit/>
          </a:bodyPr>
          <a:lstStyle/>
          <a:p>
            <a:endParaRPr lang="de-CH" dirty="0"/>
          </a:p>
          <a:p>
            <a:r>
              <a:rPr lang="de-CH" dirty="0"/>
              <a:t> </a:t>
            </a:r>
            <a:r>
              <a:rPr lang="de-CH" sz="3000" b="1" dirty="0"/>
              <a:t>Stickstoff in die Pflanze – nicht in die Umwelt</a:t>
            </a:r>
          </a:p>
          <a:p>
            <a:r>
              <a:rPr lang="de-CH" sz="3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537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chtungspfeil 14"/>
          <p:cNvSpPr/>
          <p:nvPr/>
        </p:nvSpPr>
        <p:spPr>
          <a:xfrm>
            <a:off x="5148065" y="4149080"/>
            <a:ext cx="1296144" cy="504056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CH" b="1" dirty="0"/>
              <a:t>Welche Düngerstrategie </a:t>
            </a:r>
            <a:br>
              <a:rPr lang="de-CH" b="1" dirty="0"/>
            </a:br>
            <a:r>
              <a:rPr lang="de-CH" b="1" dirty="0"/>
              <a:t>ist die Richtige ?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856984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22910" y="4149080"/>
            <a:ext cx="1872208" cy="6492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traditionelle</a:t>
            </a:r>
          </a:p>
          <a:p>
            <a:pPr algn="ctr"/>
            <a:r>
              <a:rPr lang="de-CH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N-Düngung</a:t>
            </a:r>
          </a:p>
        </p:txBody>
      </p:sp>
      <p:sp>
        <p:nvSpPr>
          <p:cNvPr id="9" name="Rechteck 8"/>
          <p:cNvSpPr/>
          <p:nvPr/>
        </p:nvSpPr>
        <p:spPr>
          <a:xfrm>
            <a:off x="56094" y="4809529"/>
            <a:ext cx="1872208" cy="6492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stabilisierte</a:t>
            </a:r>
          </a:p>
          <a:p>
            <a:pPr algn="ctr"/>
            <a:r>
              <a:rPr lang="de-CH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N-Düngung</a:t>
            </a:r>
          </a:p>
        </p:txBody>
      </p:sp>
      <p:sp>
        <p:nvSpPr>
          <p:cNvPr id="3" name="Richtungspfeil 2"/>
          <p:cNvSpPr/>
          <p:nvPr/>
        </p:nvSpPr>
        <p:spPr>
          <a:xfrm>
            <a:off x="2048362" y="4149080"/>
            <a:ext cx="1587534" cy="504056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1" name="Richtungspfeil 10"/>
          <p:cNvSpPr/>
          <p:nvPr/>
        </p:nvSpPr>
        <p:spPr>
          <a:xfrm>
            <a:off x="3672493" y="4149080"/>
            <a:ext cx="1475571" cy="504056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12" name="Richtungspfeil 11"/>
          <p:cNvSpPr/>
          <p:nvPr/>
        </p:nvSpPr>
        <p:spPr>
          <a:xfrm>
            <a:off x="3672494" y="4149080"/>
            <a:ext cx="2771715" cy="504056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13" name="Richtungspfeil 12"/>
          <p:cNvSpPr/>
          <p:nvPr/>
        </p:nvSpPr>
        <p:spPr>
          <a:xfrm>
            <a:off x="2025530" y="4848318"/>
            <a:ext cx="3009989" cy="504056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80 - 120</a:t>
            </a:r>
          </a:p>
        </p:txBody>
      </p:sp>
      <p:sp>
        <p:nvSpPr>
          <p:cNvPr id="14" name="Richtungspfeil 13"/>
          <p:cNvSpPr/>
          <p:nvPr/>
        </p:nvSpPr>
        <p:spPr>
          <a:xfrm>
            <a:off x="5084629" y="4809529"/>
            <a:ext cx="1403532" cy="504056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40</a:t>
            </a:r>
          </a:p>
        </p:txBody>
      </p:sp>
      <p:sp>
        <p:nvSpPr>
          <p:cNvPr id="7" name="Rechteck 6"/>
          <p:cNvSpPr/>
          <p:nvPr/>
        </p:nvSpPr>
        <p:spPr>
          <a:xfrm>
            <a:off x="2048362" y="5589240"/>
            <a:ext cx="4899902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Flüssige Hofdünger (Analysen beachten)</a:t>
            </a:r>
          </a:p>
          <a:p>
            <a:pPr algn="ctr"/>
            <a:r>
              <a:rPr lang="de-CH" dirty="0">
                <a:solidFill>
                  <a:schemeClr val="tx1"/>
                </a:solidFill>
              </a:rPr>
              <a:t>Bio- od. Kompogasgülle</a:t>
            </a:r>
          </a:p>
          <a:p>
            <a:pPr algn="ctr"/>
            <a:r>
              <a:rPr lang="de-CH" dirty="0">
                <a:solidFill>
                  <a:schemeClr val="tx1"/>
                </a:solidFill>
              </a:rPr>
              <a:t>Flüssige N + S Dünger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Skw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3417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  <p:bldP spid="11" grpId="0" animBg="1"/>
      <p:bldP spid="12" grpId="0" animBg="1"/>
      <p:bldP spid="13" grpId="0" animBg="1"/>
      <p:bldP spid="14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b="1" dirty="0"/>
              <a:t>Stickstoffdüngung und Bodenfruchtbarkeit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474840" cy="639762"/>
          </a:xfrm>
          <a:solidFill>
            <a:schemeClr val="accent3">
              <a:lumMod val="75000"/>
            </a:schemeClr>
          </a:solidFill>
        </p:spPr>
        <p:txBody>
          <a:bodyPr>
            <a:normAutofit fontScale="92500"/>
          </a:bodyPr>
          <a:lstStyle/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Mineralische Stickstoffdüngung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half" idx="2"/>
          </p:nvPr>
        </p:nvSpPr>
        <p:spPr>
          <a:xfrm>
            <a:off x="457200" y="2559519"/>
            <a:ext cx="4906888" cy="39512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Schädigen den Boden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Fördern den Abbau von Humus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Lassen die Lebewesen im Boden verhungern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Versauern die Böden stark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Reduzieren das Bodenleben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Lassen die Bodenfruchtbarkeit schwinden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Werden die Böden langfristig zerstören</a:t>
            </a:r>
          </a:p>
        </p:txBody>
      </p:sp>
      <p:sp>
        <p:nvSpPr>
          <p:cNvPr id="2" name="Rechteck 1"/>
          <p:cNvSpPr/>
          <p:nvPr/>
        </p:nvSpPr>
        <p:spPr>
          <a:xfrm>
            <a:off x="1755546" y="5229200"/>
            <a:ext cx="4472638" cy="1440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4000" dirty="0">
                <a:latin typeface="Arial Black" panose="020B0A04020102020204" pitchFamily="34" charset="0"/>
              </a:rPr>
              <a:t>Stimmt das?</a:t>
            </a:r>
          </a:p>
        </p:txBody>
      </p:sp>
      <p:sp>
        <p:nvSpPr>
          <p:cNvPr id="3" name="AutoShape 2" descr="Bildergebnis für Stickstoffdüngung und bodenfruchtbarkei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6" name="AutoShape 4" descr="Bildergebnis für Stickstoffdüngung und bodenfruchtbarkeit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2050" name="Picture 2" descr="http://media.diercke.net/omeda/800/Bodeneros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788" y="3331741"/>
            <a:ext cx="2049451" cy="137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gr.bund.de/DE/Themen/Boden/Bilder/Bodenerosion/Bod_BoEro_Sandsturm_g.jpg?__blob=normal&amp;v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542" y="1916832"/>
            <a:ext cx="2069015" cy="142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umweltbundesamt.de/sites/default/files/medien/368/bilder/fahrspur_nass_punktuell_ii_s.marahre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863" y="4713476"/>
            <a:ext cx="2275376" cy="130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nhaltsplatzhalter 1"/>
          <p:cNvSpPr>
            <a:spLocks noGrp="1"/>
          </p:cNvSpPr>
          <p:nvPr>
            <p:ph idx="1"/>
          </p:nvPr>
        </p:nvSpPr>
        <p:spPr>
          <a:xfrm>
            <a:off x="0" y="7938"/>
            <a:ext cx="9144000" cy="673343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de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CH" sz="2200" b="1" dirty="0">
                <a:latin typeface="Arial" panose="020B0604020202020204" pitchFamily="34" charset="0"/>
                <a:cs typeface="Arial" panose="020B0604020202020204" pitchFamily="34" charset="0"/>
              </a:rPr>
              <a:t>Voraussetzung für einen biologisch, aktiven Boden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Vermeidung von Strukturschäden (Gasaustausch)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Ausreichende Basensättigung (regelmässige Kalken)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Ausreichende Nährstoffversorgung (Gesetz vom Minimum beachten)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Ausreichendes Angebot an organischem Material (Energie zufuhr)</a:t>
            </a:r>
          </a:p>
          <a:p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Welchen Einfluss haben mineralische N-Dünger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Verstärktes Pflanzenwachstums, 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mehr Wurzelmasse, mehr Erntereste</a:t>
            </a:r>
            <a:br>
              <a:rPr lang="de-CH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Substrat für Bodenlebewesen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  Dient den Mikroorganismen z.T. als N-Quelle und fördert die Verrottung von                   	Erntereste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	Beeinflusst den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pH-wert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des Bodens</a:t>
            </a:r>
          </a:p>
          <a:p>
            <a:endParaRPr lang="de-CH" sz="1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Folge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	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Organische Düngung fördert den Humusgehalt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	Mit steigender N-Düngung nimmt die Bodenfruchtbarkeit zu</a:t>
            </a:r>
          </a:p>
          <a:p>
            <a:pPr algn="ctr"/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</a:p>
          <a:p>
            <a:pPr algn="ctr"/>
            <a:endParaRPr lang="de-CH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de-CH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Die grösste Steigerung der Bodenfruchtbarkeit </a:t>
            </a:r>
            <a:br>
              <a:rPr lang="de-CH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de-CH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erreicht man </a:t>
            </a:r>
            <a:br>
              <a:rPr lang="de-CH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de-CH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mit einer guten Kombination von </a:t>
            </a:r>
            <a:br>
              <a:rPr lang="de-CH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de-CH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organischen und mineralischen Düngung.</a:t>
            </a:r>
            <a:endParaRPr lang="de-CH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455198" y="4876006"/>
            <a:ext cx="4472638" cy="1440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4000" dirty="0">
                <a:latin typeface="Arial Black" panose="020B0A04020102020204" pitchFamily="34" charset="0"/>
              </a:rPr>
              <a:t>Stimmt!</a:t>
            </a:r>
          </a:p>
        </p:txBody>
      </p:sp>
      <p:pic>
        <p:nvPicPr>
          <p:cNvPr id="1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416" y="1037113"/>
            <a:ext cx="648072" cy="70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s://www.oekolandbau.de/fileadmin/redaktion/Bildarchiv/Pflanzenbau/Boden-Wurm-Bild-Thomas-Alfoedli-FiBL__800x532_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475" y="919726"/>
            <a:ext cx="4144965" cy="306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41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P spid="10" grpId="0" uiExpand="1" build="p"/>
      <p:bldP spid="2" grpId="0" animBg="1"/>
      <p:bldP spid="11" grpId="0" uiExpand="1" build="p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882644"/>
            <a:ext cx="970245" cy="91566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420888"/>
            <a:ext cx="1394125" cy="1080120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87314" y="1630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CH" b="1" dirty="0"/>
              <a:t>Die beiden Gesichter der Stickstoffdüngung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272829" y="1423317"/>
            <a:ext cx="8763667" cy="4525963"/>
          </a:xfrm>
        </p:spPr>
        <p:txBody>
          <a:bodyPr>
            <a:normAutofit/>
          </a:bodyPr>
          <a:lstStyle/>
          <a:p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2200" dirty="0">
                <a:latin typeface="Arial" panose="020B0604020202020204" pitchFamily="34" charset="0"/>
                <a:cs typeface="Arial" panose="020B0604020202020204" pitchFamily="34" charset="0"/>
              </a:rPr>
              <a:t>Sicherung der Ernährung, der wachsenden Weltbevölkerung</a:t>
            </a:r>
          </a:p>
          <a:p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2200" dirty="0">
                <a:latin typeface="Arial" panose="020B0604020202020204" pitchFamily="34" charset="0"/>
                <a:cs typeface="Arial" panose="020B0604020202020204" pitchFamily="34" charset="0"/>
              </a:rPr>
              <a:t>Nahrungsmittel-, Qualitätsproduktion auf </a:t>
            </a:r>
            <a:br>
              <a:rPr lang="de-CH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2200" dirty="0">
                <a:latin typeface="Arial" panose="020B0604020202020204" pitchFamily="34" charset="0"/>
                <a:cs typeface="Arial" panose="020B0604020202020204" pitchFamily="34" charset="0"/>
              </a:rPr>
              <a:t>gleichbleibender resp. sinkender Ackerfläche</a:t>
            </a:r>
          </a:p>
          <a:p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2200" dirty="0">
                <a:latin typeface="Arial" panose="020B0604020202020204" pitchFamily="34" charset="0"/>
                <a:cs typeface="Arial" panose="020B0604020202020204" pitchFamily="34" charset="0"/>
              </a:rPr>
              <a:t>Senkung des aktiven Stickstoffs in der Umwelt</a:t>
            </a:r>
          </a:p>
          <a:p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2200" dirty="0">
                <a:latin typeface="Arial" panose="020B0604020202020204" pitchFamily="34" charset="0"/>
                <a:cs typeface="Arial" panose="020B0604020202020204" pitchFamily="34" charset="0"/>
              </a:rPr>
              <a:t>Reduktion von Umweltschädliche N-Wirkungen </a:t>
            </a:r>
            <a:br>
              <a:rPr lang="de-CH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2200" dirty="0">
                <a:latin typeface="Arial" panose="020B0604020202020204" pitchFamily="34" charset="0"/>
                <a:cs typeface="Arial" panose="020B0604020202020204" pitchFamily="34" charset="0"/>
              </a:rPr>
              <a:t>(Emissionen, Austrag in Gewässer und Luft)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5299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49187" y="1971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CH" b="1" dirty="0"/>
              <a:t>Faktoren die den Stickstoffpreis beeinflussen</a:t>
            </a:r>
          </a:p>
        </p:txBody>
      </p:sp>
      <p:pic>
        <p:nvPicPr>
          <p:cNvPr id="8" name="Picture 3" descr="\\main.corp.fenaco.com\private$\landor\home\urs.hodel\Documents\My Pictures\Weltkugel_3653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445" y="4327187"/>
            <a:ext cx="1373138" cy="13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main.corp.fenaco.com\private$\landor\home\urs.hodel\Documents\My Pictures\Waage-Mond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64439"/>
            <a:ext cx="3384375" cy="102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2411760" y="2464688"/>
            <a:ext cx="1224136" cy="6808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Dünger Nachfrage</a:t>
            </a:r>
          </a:p>
        </p:txBody>
      </p:sp>
      <p:sp>
        <p:nvSpPr>
          <p:cNvPr id="15" name="Rechteck 14"/>
          <p:cNvSpPr/>
          <p:nvPr/>
        </p:nvSpPr>
        <p:spPr>
          <a:xfrm>
            <a:off x="5352020" y="2460104"/>
            <a:ext cx="1080120" cy="6808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Dünger Angebot</a:t>
            </a:r>
          </a:p>
        </p:txBody>
      </p:sp>
      <p:sp>
        <p:nvSpPr>
          <p:cNvPr id="20" name="Ellipse 19"/>
          <p:cNvSpPr/>
          <p:nvPr/>
        </p:nvSpPr>
        <p:spPr>
          <a:xfrm>
            <a:off x="2838006" y="5700325"/>
            <a:ext cx="3128895" cy="7920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Weltwirtschaftstrend</a:t>
            </a:r>
          </a:p>
          <a:p>
            <a:pPr algn="ctr"/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Politsche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Entwicklung</a:t>
            </a:r>
          </a:p>
        </p:txBody>
      </p:sp>
      <p:sp>
        <p:nvSpPr>
          <p:cNvPr id="42" name="Rechteck 41"/>
          <p:cNvSpPr/>
          <p:nvPr/>
        </p:nvSpPr>
        <p:spPr>
          <a:xfrm>
            <a:off x="107504" y="1342366"/>
            <a:ext cx="2304256" cy="46556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Klima</a:t>
            </a:r>
          </a:p>
          <a:p>
            <a:pPr algn="ctr"/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Ernteerträge</a:t>
            </a:r>
          </a:p>
          <a:p>
            <a:pPr algn="ctr"/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Weltbevölkerung</a:t>
            </a:r>
          </a:p>
          <a:p>
            <a:pPr algn="ctr"/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Nahrungsmittelpreise</a:t>
            </a:r>
          </a:p>
          <a:p>
            <a:pPr algn="ctr"/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Nahrungsmittel-verbrauch</a:t>
            </a:r>
          </a:p>
          <a:p>
            <a:pPr algn="ctr"/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Verbrauch von Biokraftstoffen</a:t>
            </a:r>
          </a:p>
          <a:p>
            <a:pPr algn="ctr"/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Energieverbrach</a:t>
            </a:r>
          </a:p>
        </p:txBody>
      </p:sp>
      <p:sp>
        <p:nvSpPr>
          <p:cNvPr id="44" name="Rechteck 43"/>
          <p:cNvSpPr/>
          <p:nvPr/>
        </p:nvSpPr>
        <p:spPr>
          <a:xfrm>
            <a:off x="2537604" y="1342366"/>
            <a:ext cx="3804356" cy="10065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Spekulation</a:t>
            </a:r>
          </a:p>
          <a:p>
            <a:pPr algn="ctr"/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Internationale Handelsbeschränkung</a:t>
            </a:r>
          </a:p>
          <a:p>
            <a:pPr algn="ctr"/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Wechselkurse</a:t>
            </a:r>
          </a:p>
        </p:txBody>
      </p:sp>
      <p:sp>
        <p:nvSpPr>
          <p:cNvPr id="48" name="Rechteck 47"/>
          <p:cNvSpPr/>
          <p:nvPr/>
        </p:nvSpPr>
        <p:spPr>
          <a:xfrm>
            <a:off x="6426668" y="1342366"/>
            <a:ext cx="2714362" cy="45868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Unsicherheit Produktion  Verbrauch grosser Märkte (Asien)</a:t>
            </a:r>
          </a:p>
          <a:p>
            <a:pPr algn="ctr"/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Umweltschutz</a:t>
            </a:r>
          </a:p>
          <a:p>
            <a:pPr algn="ctr"/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Investition neuer Produktionsanlagen</a:t>
            </a:r>
          </a:p>
          <a:p>
            <a:pPr algn="ctr"/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Konstruktionskosten neuer Produktionsanlagen</a:t>
            </a:r>
          </a:p>
          <a:p>
            <a:pPr algn="ctr"/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Langfristige Rentabilität</a:t>
            </a:r>
          </a:p>
          <a:p>
            <a:pPr algn="ctr"/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Erdgaspreis</a:t>
            </a:r>
          </a:p>
        </p:txBody>
      </p:sp>
      <p:cxnSp>
        <p:nvCxnSpPr>
          <p:cNvPr id="46" name="Gerade Verbindung mit Pfeil 45"/>
          <p:cNvCxnSpPr>
            <a:endCxn id="15" idx="1"/>
          </p:cNvCxnSpPr>
          <p:nvPr/>
        </p:nvCxnSpPr>
        <p:spPr>
          <a:xfrm>
            <a:off x="3753213" y="2800536"/>
            <a:ext cx="1598807" cy="0"/>
          </a:xfrm>
          <a:prstGeom prst="straightConnector1">
            <a:avLst/>
          </a:prstGeom>
          <a:ln w="635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Yara</a:t>
            </a:r>
            <a:r>
              <a:rPr lang="de-CH" dirty="0"/>
              <a:t>, </a:t>
            </a:r>
            <a:r>
              <a:rPr lang="de-CH" dirty="0" err="1"/>
              <a:t>agrar</a:t>
            </a:r>
            <a:r>
              <a:rPr lang="de-CH" dirty="0"/>
              <a:t> heute</a:t>
            </a:r>
          </a:p>
        </p:txBody>
      </p:sp>
    </p:spTree>
    <p:extLst>
      <p:ext uri="{BB962C8B-B14F-4D97-AF65-F5344CB8AC3E}">
        <p14:creationId xmlns:p14="http://schemas.microsoft.com/office/powerpoint/2010/main" val="52584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20" grpId="0" animBg="1"/>
      <p:bldP spid="42" grpId="0" animBg="1"/>
      <p:bldP spid="44" grpId="0" animBg="1"/>
      <p:bldP spid="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4" y="-99392"/>
            <a:ext cx="8229600" cy="1143000"/>
          </a:xfrm>
        </p:spPr>
        <p:txBody>
          <a:bodyPr>
            <a:normAutofit/>
          </a:bodyPr>
          <a:lstStyle/>
          <a:p>
            <a:r>
              <a:rPr lang="de-CH" sz="4000" b="1" dirty="0"/>
              <a:t>Schlussbemerkung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32859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Der Job der Schweizer Landwirtschaft im Vergleich,  zeigt auf, dass Sie sehr überlegt wirtschaften, die Anwendung mit Stickstoffdüngung fachgerecht erfolgt </a:t>
            </a:r>
          </a:p>
          <a:p>
            <a:pPr>
              <a:buFont typeface="Wingdings" panose="05000000000000000000" pitchFamily="2" charset="2"/>
              <a:buChar char="Ø"/>
            </a:pPr>
            <a:endParaRPr lang="de-CH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CH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Stickstoff der Motor des Wachstums ist und auch in Zukunft bleibt </a:t>
            </a:r>
            <a:br>
              <a:rPr lang="de-CH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(ob Intensiv-, Extensiv oder Bio wird es Ihn immer brauchen)</a:t>
            </a:r>
          </a:p>
          <a:p>
            <a:pPr>
              <a:buFont typeface="Wingdings" panose="05000000000000000000" pitchFamily="2" charset="2"/>
              <a:buChar char="Ø"/>
            </a:pPr>
            <a:endParaRPr lang="de-CH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Mir ist nicht bekannt, dass je ein Mensch an einer Überdosis Nitrat via Lebensmittel gestorben ist  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Aber verhungert sind schon einige!</a:t>
            </a:r>
          </a:p>
          <a:p>
            <a:pPr>
              <a:buFont typeface="Wingdings" panose="05000000000000000000" pitchFamily="2" charset="2"/>
              <a:buChar char="Ø"/>
            </a:pPr>
            <a:endParaRPr lang="de-CH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Übermässiger Fleischkonsum, sowie übertriebene Ökologie ist eine Wohlstandserscheinung</a:t>
            </a:r>
          </a:p>
          <a:p>
            <a:pPr>
              <a:buFont typeface="Wingdings" panose="05000000000000000000" pitchFamily="2" charset="2"/>
              <a:buChar char="Ø"/>
            </a:pPr>
            <a:endParaRPr lang="de-CH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Bewusst werden, dass wir trotz Umweltschutz, Ökologie uns täglich ernähren müssen</a:t>
            </a:r>
          </a:p>
          <a:p>
            <a:pPr>
              <a:buFont typeface="Wingdings" panose="05000000000000000000" pitchFamily="2" charset="2"/>
              <a:buChar char="Ø"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Eine vollständige Unterbindung der Nitratverlagerung ist unter unseren Produktionsbedingung auch bei bester fachlichen Anwendung nicht möglich</a:t>
            </a:r>
          </a:p>
          <a:p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421144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E87D1925-7A50-42FE-981C-3A5EE4A0A3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744" y="2293352"/>
            <a:ext cx="3019622" cy="1425509"/>
          </a:xfrm>
          <a:prstGeom prst="rect">
            <a:avLst/>
          </a:prstGeom>
        </p:spPr>
      </p:pic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818220952"/>
              </p:ext>
            </p:extLst>
          </p:nvPr>
        </p:nvGraphicFramePr>
        <p:xfrm>
          <a:off x="0" y="0"/>
          <a:ext cx="9108504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m 6" hidden="1"/>
          <p:cNvGraphicFramePr/>
          <p:nvPr/>
        </p:nvGraphicFramePr>
        <p:xfrm>
          <a:off x="107504" y="1196752"/>
          <a:ext cx="9036496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Rechteck 9"/>
          <p:cNvSpPr/>
          <p:nvPr/>
        </p:nvSpPr>
        <p:spPr>
          <a:xfrm rot="-780000">
            <a:off x="6091236" y="1024249"/>
            <a:ext cx="2808312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Pflanzenkohle für Fütterung oder Gülle, Mist, Kompost</a:t>
            </a:r>
          </a:p>
          <a:p>
            <a:pPr algn="ctr"/>
            <a:r>
              <a:rPr lang="de-CH" dirty="0"/>
              <a:t>in BigBag gemahlen in Kessel</a:t>
            </a:r>
          </a:p>
        </p:txBody>
      </p:sp>
      <p:sp>
        <p:nvSpPr>
          <p:cNvPr id="21" name="Rechteck 20"/>
          <p:cNvSpPr/>
          <p:nvPr/>
        </p:nvSpPr>
        <p:spPr>
          <a:xfrm>
            <a:off x="6270262" y="2619649"/>
            <a:ext cx="2808312" cy="12961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Kundenmischungen, Sie bringen den Wunsch, wir mischen</a:t>
            </a:r>
          </a:p>
        </p:txBody>
      </p:sp>
      <p:sp>
        <p:nvSpPr>
          <p:cNvPr id="22" name="Rechteck 21"/>
          <p:cNvSpPr/>
          <p:nvPr/>
        </p:nvSpPr>
        <p:spPr>
          <a:xfrm rot="960000">
            <a:off x="6037370" y="4354226"/>
            <a:ext cx="2808312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Flüssige Düngersortiment Lose 26to LKW</a:t>
            </a:r>
            <a:br>
              <a:rPr lang="de-CH" dirty="0"/>
            </a:br>
            <a:r>
              <a:rPr lang="de-CH" dirty="0"/>
              <a:t>IBC Container à 1,3to</a:t>
            </a:r>
          </a:p>
        </p:txBody>
      </p:sp>
      <p:sp>
        <p:nvSpPr>
          <p:cNvPr id="23" name="Rechteck 22"/>
          <p:cNvSpPr/>
          <p:nvPr/>
        </p:nvSpPr>
        <p:spPr>
          <a:xfrm>
            <a:off x="3104819" y="5157636"/>
            <a:ext cx="2808312" cy="12961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Grosses Blatt-, Mikrodünger</a:t>
            </a:r>
            <a:br>
              <a:rPr lang="de-CH" dirty="0"/>
            </a:br>
            <a:r>
              <a:rPr lang="de-CH" dirty="0"/>
              <a:t>Sortiment</a:t>
            </a:r>
          </a:p>
        </p:txBody>
      </p:sp>
      <p:sp>
        <p:nvSpPr>
          <p:cNvPr id="24" name="Rechteck 23"/>
          <p:cNvSpPr/>
          <p:nvPr/>
        </p:nvSpPr>
        <p:spPr>
          <a:xfrm rot="-780000">
            <a:off x="189491" y="4297216"/>
            <a:ext cx="2808312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Grosses Mineraldünger und Flüssigdüngersortiment</a:t>
            </a:r>
          </a:p>
        </p:txBody>
      </p:sp>
      <p:sp>
        <p:nvSpPr>
          <p:cNvPr id="27" name="Rechteck 26"/>
          <p:cNvSpPr/>
          <p:nvPr/>
        </p:nvSpPr>
        <p:spPr>
          <a:xfrm>
            <a:off x="-10857" y="2661733"/>
            <a:ext cx="2808312" cy="12961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err="1"/>
              <a:t>Nitrifikationshemmer</a:t>
            </a:r>
            <a:r>
              <a:rPr lang="de-CH" dirty="0"/>
              <a:t> </a:t>
            </a:r>
            <a:r>
              <a:rPr lang="de-CH" dirty="0" err="1"/>
              <a:t>Piadin</a:t>
            </a:r>
            <a:r>
              <a:rPr lang="de-CH" dirty="0"/>
              <a:t>, Dosiersysteme, für Fass und vor </a:t>
            </a:r>
            <a:r>
              <a:rPr lang="de-CH" dirty="0" err="1"/>
              <a:t>Güllenpumpe</a:t>
            </a:r>
            <a:endParaRPr lang="de-CH" dirty="0"/>
          </a:p>
        </p:txBody>
      </p:sp>
      <p:sp>
        <p:nvSpPr>
          <p:cNvPr id="28" name="Rechteck 27"/>
          <p:cNvSpPr/>
          <p:nvPr/>
        </p:nvSpPr>
        <p:spPr>
          <a:xfrm rot="900000">
            <a:off x="225553" y="1024249"/>
            <a:ext cx="2808312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Zusammenarbeit mit Labor Ins, LBU Thun, Blattanalysen</a:t>
            </a:r>
          </a:p>
        </p:txBody>
      </p:sp>
      <p:sp>
        <p:nvSpPr>
          <p:cNvPr id="15" name="Rechteck 14"/>
          <p:cNvSpPr/>
          <p:nvPr/>
        </p:nvSpPr>
        <p:spPr>
          <a:xfrm>
            <a:off x="3115772" y="73737"/>
            <a:ext cx="2808312" cy="129614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Fachberatungskompetenz</a:t>
            </a:r>
          </a:p>
          <a:p>
            <a:pPr algn="ctr"/>
            <a:r>
              <a:rPr lang="de-CH" dirty="0"/>
              <a:t>Boden- und Pflanzennahrung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13"/>
          <a:srcRect l="367" r="-367"/>
          <a:stretch/>
        </p:blipFill>
        <p:spPr>
          <a:xfrm>
            <a:off x="0" y="1"/>
            <a:ext cx="9160298" cy="6857999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2969350" y="2420888"/>
            <a:ext cx="2840193" cy="1800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6600" b="1" dirty="0"/>
              <a:t>Dank</a:t>
            </a:r>
          </a:p>
        </p:txBody>
      </p:sp>
    </p:spTree>
    <p:extLst>
      <p:ext uri="{BB962C8B-B14F-4D97-AF65-F5344CB8AC3E}">
        <p14:creationId xmlns:p14="http://schemas.microsoft.com/office/powerpoint/2010/main" val="224507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15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50204" y="764704"/>
            <a:ext cx="9096298" cy="5216374"/>
          </a:xfrm>
        </p:spPr>
        <p:txBody>
          <a:bodyPr>
            <a:normAutofit/>
          </a:bodyPr>
          <a:lstStyle/>
          <a:p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Luft besteht zu vier Fünfteln aus Stickstoff, dieser kann weder von Pflanzen noch von Tieren genutzt werden. Nur bestimmte Bakterien, die sog.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Stickstofffixierer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Kulturen wie Erbsen, Bohnen, Lupinen und Leguminosen werden als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Stickstofffixierer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bezeichnet, ihre Wurzelbakterien besitzen die sogenannte Symbiose, welche sie für den Stickstoffaufschluss bewerkstelligen</a:t>
            </a:r>
          </a:p>
          <a:p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Die Produktion des stickstoffhaltigen Ammoniakmoleküls aus Luftstickstoff im großtechnischen Maßstab brachte im Jahr 1913 der Menschheit sowohl unermesslichen Nutzen als auch großes Leid.</a:t>
            </a:r>
          </a:p>
          <a:p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Sie lieferte gleichzeitig den ersten </a:t>
            </a: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künstlichen Stickstoffdünger 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und einen </a:t>
            </a: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billigen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Grundstoff 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für Sprengstoff und Munition, wie sie im kurz danach beginnenden Ersten Weltkrieg in Massen eingesetzt wurden</a:t>
            </a: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8493219" cy="544266"/>
          </a:xfrm>
        </p:spPr>
        <p:txBody>
          <a:bodyPr>
            <a:normAutofit fontScale="90000"/>
          </a:bodyPr>
          <a:lstStyle/>
          <a:p>
            <a:r>
              <a:rPr lang="de-CH" b="1" dirty="0"/>
              <a:t>Stickstoff: Für Dünger  und Sprengstoff</a:t>
            </a:r>
            <a:br>
              <a:rPr lang="de-CH" dirty="0"/>
            </a:br>
            <a:br>
              <a:rPr lang="de-CH" sz="1200" dirty="0"/>
            </a:br>
            <a:endParaRPr lang="de-CH" sz="27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Uni Düsseldorf, Dr.Michael Grunert, LUA</a:t>
            </a:r>
          </a:p>
        </p:txBody>
      </p:sp>
    </p:spTree>
    <p:extLst>
      <p:ext uri="{BB962C8B-B14F-4D97-AF65-F5344CB8AC3E}">
        <p14:creationId xmlns:p14="http://schemas.microsoft.com/office/powerpoint/2010/main" val="359757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2132856"/>
            <a:ext cx="6400800" cy="1752600"/>
          </a:xfrm>
        </p:spPr>
        <p:txBody>
          <a:bodyPr>
            <a:normAutofit/>
          </a:bodyPr>
          <a:lstStyle/>
          <a:p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Bogen 4"/>
          <p:cNvSpPr/>
          <p:nvPr/>
        </p:nvSpPr>
        <p:spPr>
          <a:xfrm>
            <a:off x="4572000" y="4798313"/>
            <a:ext cx="576064" cy="43088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6632"/>
            <a:ext cx="903649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6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gen 4"/>
          <p:cNvSpPr/>
          <p:nvPr/>
        </p:nvSpPr>
        <p:spPr>
          <a:xfrm>
            <a:off x="4572000" y="4798313"/>
            <a:ext cx="576064" cy="43088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1625" cy="609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1779358" y="718"/>
            <a:ext cx="5266928" cy="685799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de-CH" sz="2300" b="1" u="sng" dirty="0">
                <a:solidFill>
                  <a:schemeClr val="bg1"/>
                </a:solidFill>
              </a:rPr>
              <a:t>Züchtung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Ertragspotenzial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Anpassung an die Standorte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Qualitätsverbesserungen-, </a:t>
            </a:r>
            <a:r>
              <a:rPr lang="de-CH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eigenschaften</a:t>
            </a:r>
            <a:endParaRPr lang="de-CH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Nährstoffeffizienz, angepasste Nähr-</a:t>
            </a:r>
            <a:r>
              <a:rPr lang="de-CH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stoffversorgung</a:t>
            </a:r>
            <a:endParaRPr lang="de-CH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de-CH" sz="2300" b="1" u="sng" dirty="0">
                <a:solidFill>
                  <a:schemeClr val="bg1"/>
                </a:solidFill>
              </a:rPr>
              <a:t>Pflanzenschutz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Resistenzen gegen Krankheiten und Schädlinge</a:t>
            </a:r>
          </a:p>
          <a:p>
            <a:pPr marL="457200" lvl="1" indent="0">
              <a:buNone/>
            </a:pPr>
            <a:r>
              <a:rPr lang="de-CH" sz="2300" b="1" u="sng" dirty="0">
                <a:solidFill>
                  <a:schemeClr val="bg1"/>
                </a:solidFill>
              </a:rPr>
              <a:t>Landtechnik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Erhöhte Leistungsfähigkeit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 Technik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Verbesserte Arbeitsqualität</a:t>
            </a:r>
          </a:p>
          <a:p>
            <a:pPr marL="457200" lvl="1" indent="0">
              <a:buNone/>
            </a:pPr>
            <a:r>
              <a:rPr lang="de-CH" sz="2300" b="1" u="sng" dirty="0">
                <a:solidFill>
                  <a:schemeClr val="bg1"/>
                </a:solidFill>
              </a:rPr>
              <a:t>Fruchtfolge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Uni Düsseldorf, Dr.Michael Grunert, LUA</a:t>
            </a:r>
          </a:p>
        </p:txBody>
      </p:sp>
    </p:spTree>
    <p:extLst>
      <p:ext uri="{BB962C8B-B14F-4D97-AF65-F5344CB8AC3E}">
        <p14:creationId xmlns:p14="http://schemas.microsoft.com/office/powerpoint/2010/main" val="165079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2132856"/>
            <a:ext cx="6400800" cy="1752600"/>
          </a:xfrm>
        </p:spPr>
        <p:txBody>
          <a:bodyPr>
            <a:normAutofit/>
          </a:bodyPr>
          <a:lstStyle/>
          <a:p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Bogen 4"/>
          <p:cNvSpPr/>
          <p:nvPr/>
        </p:nvSpPr>
        <p:spPr>
          <a:xfrm>
            <a:off x="4572000" y="4798313"/>
            <a:ext cx="576064" cy="43088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3328"/>
            <a:ext cx="8604535" cy="595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heinz.mathys\Pictures\Nitrat_Karte_2010_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3328"/>
            <a:ext cx="8928992" cy="574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Uni Düsseldorf, Dr.Michael Grunert, LUA</a:t>
            </a:r>
          </a:p>
        </p:txBody>
      </p:sp>
    </p:spTree>
    <p:extLst>
      <p:ext uri="{BB962C8B-B14F-4D97-AF65-F5344CB8AC3E}">
        <p14:creationId xmlns:p14="http://schemas.microsoft.com/office/powerpoint/2010/main" val="302868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2132856"/>
            <a:ext cx="6400800" cy="1752600"/>
          </a:xfrm>
        </p:spPr>
        <p:txBody>
          <a:bodyPr>
            <a:normAutofit/>
          </a:bodyPr>
          <a:lstStyle/>
          <a:p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Bogen 4"/>
          <p:cNvSpPr/>
          <p:nvPr/>
        </p:nvSpPr>
        <p:spPr>
          <a:xfrm>
            <a:off x="4572000" y="4798313"/>
            <a:ext cx="576064" cy="43088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>
            <a:normAutofit/>
          </a:bodyPr>
          <a:lstStyle/>
          <a:p>
            <a:r>
              <a:rPr lang="de-CH" sz="4000" b="1" dirty="0"/>
              <a:t>Aktiver Stickstoff verteilt sich auf alle Ökosysteme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75434"/>
            <a:ext cx="8712968" cy="41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Uni Düsseldorf, Dr.Michael Grunert, LUA</a:t>
            </a:r>
          </a:p>
        </p:txBody>
      </p:sp>
    </p:spTree>
    <p:extLst>
      <p:ext uri="{BB962C8B-B14F-4D97-AF65-F5344CB8AC3E}">
        <p14:creationId xmlns:p14="http://schemas.microsoft.com/office/powerpoint/2010/main" val="3028685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2132856"/>
            <a:ext cx="6400800" cy="1752600"/>
          </a:xfrm>
        </p:spPr>
        <p:txBody>
          <a:bodyPr>
            <a:normAutofit/>
          </a:bodyPr>
          <a:lstStyle/>
          <a:p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Bogen 4"/>
          <p:cNvSpPr/>
          <p:nvPr/>
        </p:nvSpPr>
        <p:spPr>
          <a:xfrm>
            <a:off x="4572000" y="4798313"/>
            <a:ext cx="576064" cy="43088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158775"/>
            <a:ext cx="7772400" cy="1470025"/>
          </a:xfrm>
        </p:spPr>
        <p:txBody>
          <a:bodyPr>
            <a:normAutofit/>
          </a:bodyPr>
          <a:lstStyle/>
          <a:p>
            <a:r>
              <a:rPr lang="de-CH" sz="4000" b="1" dirty="0"/>
              <a:t>Fixierter Stickstoff</a:t>
            </a:r>
            <a:br>
              <a:rPr lang="de-CH" dirty="0"/>
            </a:br>
            <a:r>
              <a:rPr lang="de-CH" sz="3300" dirty="0"/>
              <a:t>Ausgangsprodukte für div. Anwendungen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40960" cy="427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Uni Düsseldorf, Dr.Michael Grunert, LUA</a:t>
            </a:r>
          </a:p>
        </p:txBody>
      </p:sp>
    </p:spTree>
    <p:extLst>
      <p:ext uri="{BB962C8B-B14F-4D97-AF65-F5344CB8AC3E}">
        <p14:creationId xmlns:p14="http://schemas.microsoft.com/office/powerpoint/2010/main" val="3169789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Blick in die Welt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6" y="269201"/>
            <a:ext cx="9146345" cy="658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" y="177331"/>
            <a:ext cx="9169755" cy="668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Uni </a:t>
            </a:r>
            <a:r>
              <a:rPr lang="de-CH" dirty="0" err="1"/>
              <a:t>Düsselorf</a:t>
            </a:r>
            <a:r>
              <a:rPr lang="de-CH" dirty="0"/>
              <a:t>, </a:t>
            </a:r>
            <a:r>
              <a:rPr lang="de-CH" dirty="0" err="1"/>
              <a:t>Dr.Michael</a:t>
            </a:r>
            <a:r>
              <a:rPr lang="de-CH" dirty="0"/>
              <a:t> Grunert, LUA</a:t>
            </a:r>
          </a:p>
        </p:txBody>
      </p:sp>
    </p:spTree>
    <p:extLst>
      <p:ext uri="{BB962C8B-B14F-4D97-AF65-F5344CB8AC3E}">
        <p14:creationId xmlns:p14="http://schemas.microsoft.com/office/powerpoint/2010/main" val="325977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1290</Words>
  <Application>Microsoft Office PowerPoint</Application>
  <PresentationFormat>Bildschirmpräsentation (4:3)</PresentationFormat>
  <Paragraphs>263</Paragraphs>
  <Slides>22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Wingdings</vt:lpstr>
      <vt:lpstr>Larissa</vt:lpstr>
      <vt:lpstr>PowerPoint-Präsentation</vt:lpstr>
      <vt:lpstr>Die beiden Gesichter der Stickstoffdüngung</vt:lpstr>
      <vt:lpstr>Stickstoff: Für Dünger  und Sprengstoff  </vt:lpstr>
      <vt:lpstr>PowerPoint-Präsentation</vt:lpstr>
      <vt:lpstr>PowerPoint-Präsentation</vt:lpstr>
      <vt:lpstr>PowerPoint-Präsentation</vt:lpstr>
      <vt:lpstr>Aktiver Stickstoff verteilt sich auf alle Ökosysteme</vt:lpstr>
      <vt:lpstr>Fixierter Stickstoff Ausgangsprodukte für div. Anwendungen</vt:lpstr>
      <vt:lpstr>Blick in die Welt</vt:lpstr>
      <vt:lpstr>Gesetz vom Minimum von Justus von Liebig (1803–1873)</vt:lpstr>
      <vt:lpstr>Stickstoffdynamik im Boden</vt:lpstr>
      <vt:lpstr>So wirkt Nitrat auf den  pH-Wert im Boden und an der Wurzel</vt:lpstr>
      <vt:lpstr>So wirkt Ammonium auf den  pH-Wert im Boden und an der Wurzel</vt:lpstr>
      <vt:lpstr>So wirkt Harnstoff auf den  pH-Wert im Boden und an der Wurzel</vt:lpstr>
      <vt:lpstr>Umwandlung im Boden in Abhängigkeit der Bodentemperatur</vt:lpstr>
      <vt:lpstr>Nitrat und Ammonium  Verhalten im Boden</vt:lpstr>
      <vt:lpstr>Düngung breitwürfig oder Depotdüngung (Ammonium betont)</vt:lpstr>
      <vt:lpstr>Welche Düngerstrategie  ist die Richtige ?</vt:lpstr>
      <vt:lpstr>Stickstoffdüngung und Bodenfruchtbarkeit</vt:lpstr>
      <vt:lpstr>Faktoren die den Stickstoffpreis beeinflussen</vt:lpstr>
      <vt:lpstr>Schlussbemerkung</vt:lpstr>
      <vt:lpstr>PowerPoint-Präsentation</vt:lpstr>
    </vt:vector>
  </TitlesOfParts>
  <Company>fenaco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Stickstoffdüngung Fluch oder Segen</dc:title>
  <dc:creator>Hodel Urs [Landor]</dc:creator>
  <cp:lastModifiedBy>Urs Hodel</cp:lastModifiedBy>
  <cp:revision>207</cp:revision>
  <dcterms:created xsi:type="dcterms:W3CDTF">2016-10-30T09:12:13Z</dcterms:created>
  <dcterms:modified xsi:type="dcterms:W3CDTF">2020-11-11T11:26:21Z</dcterms:modified>
</cp:coreProperties>
</file>