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9" r:id="rId4"/>
    <p:sldId id="261" r:id="rId5"/>
    <p:sldId id="258" r:id="rId6"/>
    <p:sldId id="302" r:id="rId7"/>
    <p:sldId id="303" r:id="rId8"/>
    <p:sldId id="264" r:id="rId9"/>
    <p:sldId id="265" r:id="rId10"/>
    <p:sldId id="266" r:id="rId11"/>
    <p:sldId id="269" r:id="rId12"/>
    <p:sldId id="267" r:id="rId13"/>
    <p:sldId id="271" r:id="rId14"/>
    <p:sldId id="270" r:id="rId15"/>
    <p:sldId id="279" r:id="rId16"/>
    <p:sldId id="268" r:id="rId17"/>
    <p:sldId id="275" r:id="rId18"/>
    <p:sldId id="280" r:id="rId19"/>
    <p:sldId id="311" r:id="rId20"/>
    <p:sldId id="281" r:id="rId21"/>
    <p:sldId id="297" r:id="rId22"/>
    <p:sldId id="294" r:id="rId23"/>
    <p:sldId id="298" r:id="rId24"/>
    <p:sldId id="307" r:id="rId25"/>
    <p:sldId id="308" r:id="rId26"/>
    <p:sldId id="309" r:id="rId27"/>
    <p:sldId id="318" r:id="rId28"/>
  </p:sldIdLst>
  <p:sldSz cx="9144000" cy="6858000" type="screen4x3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49163080978989"/>
          <c:y val="0"/>
          <c:w val="0.49081333305308417"/>
          <c:h val="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effectLst>
              <a:glow>
                <a:schemeClr val="accent1">
                  <a:alpha val="67000"/>
                </a:schemeClr>
              </a:glow>
              <a:softEdge rad="0"/>
            </a:effectLst>
          </c:spPr>
          <c:explosion val="52"/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0-3795-4131-BD2C-2D118D954693}"/>
              </c:ext>
            </c:extLst>
          </c:dPt>
          <c:dPt>
            <c:idx val="1"/>
            <c:bubble3D val="0"/>
            <c:explosion val="2"/>
            <c:extLst>
              <c:ext xmlns:c16="http://schemas.microsoft.com/office/drawing/2014/chart" uri="{C3380CC4-5D6E-409C-BE32-E72D297353CC}">
                <c16:uniqueId val="{00000001-3795-4131-BD2C-2D118D954693}"/>
              </c:ext>
            </c:extLst>
          </c:dPt>
          <c:dPt>
            <c:idx val="2"/>
            <c:bubble3D val="0"/>
            <c:explosion val="15"/>
            <c:extLst>
              <c:ext xmlns:c16="http://schemas.microsoft.com/office/drawing/2014/chart" uri="{C3380CC4-5D6E-409C-BE32-E72D297353CC}">
                <c16:uniqueId val="{00000002-3795-4131-BD2C-2D118D954693}"/>
              </c:ext>
            </c:extLst>
          </c:dPt>
          <c:dPt>
            <c:idx val="3"/>
            <c:bubble3D val="0"/>
            <c:explosion val="14"/>
            <c:extLst>
              <c:ext xmlns:c16="http://schemas.microsoft.com/office/drawing/2014/chart" uri="{C3380CC4-5D6E-409C-BE32-E72D297353CC}">
                <c16:uniqueId val="{00000003-3795-4131-BD2C-2D118D954693}"/>
              </c:ext>
            </c:extLst>
          </c:dPt>
          <c:dPt>
            <c:idx val="4"/>
            <c:bubble3D val="0"/>
            <c:explosion val="4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glow>
                  <a:schemeClr val="accent1">
                    <a:alpha val="6700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3795-4131-BD2C-2D118D954693}"/>
              </c:ext>
            </c:extLst>
          </c:dPt>
          <c:dPt>
            <c:idx val="5"/>
            <c:bubble3D val="0"/>
            <c:explosion val="12"/>
            <c:extLst>
              <c:ext xmlns:c16="http://schemas.microsoft.com/office/drawing/2014/chart" uri="{C3380CC4-5D6E-409C-BE32-E72D297353CC}">
                <c16:uniqueId val="{00000006-3795-4131-BD2C-2D118D954693}"/>
              </c:ext>
            </c:extLst>
          </c:dPt>
          <c:cat>
            <c:strRef>
              <c:f>Tabelle1!$A$2:$A$7</c:f>
              <c:strCache>
                <c:ptCount val="6"/>
                <c:pt idx="0">
                  <c:v>Maschinen  31%</c:v>
                </c:pt>
                <c:pt idx="1">
                  <c:v>Düngerkosten  28%</c:v>
                </c:pt>
                <c:pt idx="2">
                  <c:v>Pflanzenschutz  17%</c:v>
                </c:pt>
                <c:pt idx="3">
                  <c:v>Saatgut  9%</c:v>
                </c:pt>
                <c:pt idx="4">
                  <c:v>Kalk  4%</c:v>
                </c:pt>
                <c:pt idx="5">
                  <c:v>Div. Kosten  10%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0.31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0.09</c:v>
                </c:pt>
                <c:pt idx="4">
                  <c:v>0.04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95-4131-BD2C-2D118D954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0139460855700713"/>
          <c:y val="6.5602000506318967E-2"/>
          <c:w val="0.30633824094620116"/>
          <c:h val="0.8000511811023621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2B8EE36-3150-45E7-8FC3-8BF6AE9FEB65}" type="datetimeFigureOut">
              <a:rPr lang="de-CH" smtClean="0"/>
              <a:t>11.11.2020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335A122-0D1B-4229-BF89-EE756294A7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264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F777-E371-4002-9102-9F66D694F2DE}" type="slidenum">
              <a:rPr lang="de-CH" smtClean="0"/>
              <a:pPr/>
              <a:t>25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119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918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045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45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327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485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837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001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13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8392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156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211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277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87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3005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0" name="Picture 48" descr="pierr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5575300" cy="43688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4360863"/>
            <a:ext cx="4859338" cy="603250"/>
          </a:xfrm>
          <a:prstGeom prst="rect">
            <a:avLst/>
          </a:prstGeom>
          <a:solidFill>
            <a:srgbClr val="00A0C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4352925"/>
            <a:ext cx="2879725" cy="720725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5184775"/>
            <a:ext cx="6832600" cy="6921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9602483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Landesarbeitskreis, Uni-Düsseldorf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1E87-60BC-4F94-B7A3-52E6405432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6038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92AA5-ACA3-49C6-94C5-C300E806BFA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3"/>
          <p:cNvSpPr txBox="1">
            <a:spLocks/>
          </p:cNvSpPr>
          <p:nvPr userDrawn="1"/>
        </p:nvSpPr>
        <p:spPr bwMode="auto">
          <a:xfrm>
            <a:off x="0" y="6246000"/>
            <a:ext cx="2663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A0C6"/>
                </a:solidFill>
              </a:rPr>
              <a:t>3. </a:t>
            </a:r>
            <a:r>
              <a:rPr lang="en-US" sz="1000" dirty="0" err="1">
                <a:solidFill>
                  <a:srgbClr val="00A0C6"/>
                </a:solidFill>
              </a:rPr>
              <a:t>Fachtagung</a:t>
            </a:r>
            <a:r>
              <a:rPr lang="en-US" sz="1000" dirty="0">
                <a:solidFill>
                  <a:srgbClr val="00A0C6"/>
                </a:solidFill>
              </a:rPr>
              <a:t> </a:t>
            </a:r>
            <a:r>
              <a:rPr lang="en-US" sz="1000" dirty="0" err="1">
                <a:solidFill>
                  <a:srgbClr val="00A0C6"/>
                </a:solidFill>
              </a:rPr>
              <a:t>für</a:t>
            </a:r>
            <a:r>
              <a:rPr lang="en-US" sz="1000" dirty="0">
                <a:solidFill>
                  <a:srgbClr val="00A0C6"/>
                </a:solidFill>
              </a:rPr>
              <a:t> </a:t>
            </a:r>
            <a:r>
              <a:rPr lang="en-US" sz="1000" dirty="0" err="1">
                <a:solidFill>
                  <a:srgbClr val="00A0C6"/>
                </a:solidFill>
              </a:rPr>
              <a:t>Berater</a:t>
            </a:r>
            <a:r>
              <a:rPr lang="en-US" sz="1000" dirty="0">
                <a:solidFill>
                  <a:srgbClr val="00A0C6"/>
                </a:solidFill>
              </a:rPr>
              <a:t>  29.10.2015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3"/>
          <p:cNvSpPr txBox="1">
            <a:spLocks/>
          </p:cNvSpPr>
          <p:nvPr userDrawn="1"/>
        </p:nvSpPr>
        <p:spPr bwMode="auto">
          <a:xfrm>
            <a:off x="3416300" y="6246000"/>
            <a:ext cx="2663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A0C6"/>
                </a:solidFill>
              </a:rPr>
              <a:t>Thomas Arens</a:t>
            </a:r>
          </a:p>
        </p:txBody>
      </p:sp>
    </p:spTree>
    <p:extLst>
      <p:ext uri="{BB962C8B-B14F-4D97-AF65-F5344CB8AC3E}">
        <p14:creationId xmlns:p14="http://schemas.microsoft.com/office/powerpoint/2010/main" val="1880523300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8A2EC1-C198-47BB-915A-620C352A6F6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0624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913" y="1503363"/>
            <a:ext cx="3667125" cy="487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1438" y="1503363"/>
            <a:ext cx="3668712" cy="487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1E4BA-CF89-4311-BB31-3DE51B0E02E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36028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56AF38-C638-40C0-9816-6C5723F58BC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4832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6D14F1-F537-424A-982B-4244F5632D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8240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2969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B584CF-AF6C-4FBB-A32B-77E9175FC2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0642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9A5B8-7B0C-4D57-A0A8-FD4C28C6BEF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0808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3DA16-FBA8-4B0B-90B5-D4AFDCD90AE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1703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22D34E-18E0-4A5A-AFBE-477015DCAB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979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9088" y="158750"/>
            <a:ext cx="2151062" cy="622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1138" y="158750"/>
            <a:ext cx="6305550" cy="6223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EE5C53-C5A9-4A88-B819-2A5FDE5DD6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831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38" y="158750"/>
            <a:ext cx="6508750" cy="11953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331913" y="1503363"/>
            <a:ext cx="7488237" cy="4878387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22320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740650" y="6245225"/>
            <a:ext cx="1079500" cy="476250"/>
          </a:xfrm>
        </p:spPr>
        <p:txBody>
          <a:bodyPr/>
          <a:lstStyle>
            <a:lvl1pPr>
              <a:defRPr/>
            </a:lvl1pPr>
          </a:lstStyle>
          <a:p>
            <a:fld id="{774A45F2-9D48-498B-BCB9-632026162E8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3397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38" y="158750"/>
            <a:ext cx="6508750" cy="11953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331913" y="1503363"/>
            <a:ext cx="7488237" cy="4878387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22320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740650" y="6245225"/>
            <a:ext cx="1079500" cy="476250"/>
          </a:xfrm>
        </p:spPr>
        <p:txBody>
          <a:bodyPr/>
          <a:lstStyle>
            <a:lvl1pPr>
              <a:defRPr/>
            </a:lvl1pPr>
          </a:lstStyle>
          <a:p>
            <a:fld id="{20192620-C57C-4135-A4D3-A53203A3623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8310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38" y="158750"/>
            <a:ext cx="6508750" cy="11953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331913" y="1503363"/>
            <a:ext cx="3667125" cy="48783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1438" y="1503363"/>
            <a:ext cx="3668712" cy="48783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22320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740650" y="6245225"/>
            <a:ext cx="1079500" cy="476250"/>
          </a:xfrm>
        </p:spPr>
        <p:txBody>
          <a:bodyPr/>
          <a:lstStyle>
            <a:lvl1pPr>
              <a:defRPr/>
            </a:lvl1pPr>
          </a:lstStyle>
          <a:p>
            <a:fld id="{AD44E655-5C1D-4033-8AC0-7693AC5AF5E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3205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38" y="158750"/>
            <a:ext cx="6508750" cy="11953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331913" y="1503363"/>
            <a:ext cx="7488237" cy="4878387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22320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740650" y="6245225"/>
            <a:ext cx="1079500" cy="476250"/>
          </a:xfrm>
        </p:spPr>
        <p:txBody>
          <a:bodyPr/>
          <a:lstStyle>
            <a:lvl1pPr>
              <a:defRPr/>
            </a:lvl1pPr>
          </a:lstStyle>
          <a:p>
            <a:fld id="{C2956A9E-07E3-439B-8B75-4A7869C8087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08658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11138" y="158750"/>
            <a:ext cx="8609012" cy="6223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223361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Landesarbeitskreis, Uni-Düsseldorf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740650" y="6245225"/>
            <a:ext cx="1079500" cy="476250"/>
          </a:xfrm>
        </p:spPr>
        <p:txBody>
          <a:bodyPr/>
          <a:lstStyle>
            <a:lvl1pPr>
              <a:defRPr/>
            </a:lvl1pPr>
          </a:lstStyle>
          <a:p>
            <a:fld id="{75C181AE-930B-44EF-BFCB-EA68894B874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97288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714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330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83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864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99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04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1BCE-8CAF-4E79-9547-CA01872EFC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050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Landesarbeitskreis, Uni-Düsseldorf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B808-EE7F-45FA-A46C-8F9A91E34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971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11138" y="158750"/>
            <a:ext cx="65087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31913" y="1503363"/>
            <a:ext cx="7488237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45225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A0C6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Landesarbeitskreis, Uni-Düsseldorf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245225"/>
            <a:ext cx="1079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A0C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D71E87-60BC-4F94-B7A3-52E6405432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692275" y="6245225"/>
            <a:ext cx="2303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A0C6"/>
              </a:solidFill>
            </a:endParaRPr>
          </a:p>
        </p:txBody>
      </p:sp>
      <p:pic>
        <p:nvPicPr>
          <p:cNvPr id="11" name="Picture 2" descr="http://www.iva.de/sites/default/files/bilder/branche/lad-logo1.pn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79094" y="0"/>
            <a:ext cx="1449006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2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wipe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A0C6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A0C6"/>
        </a:buClr>
        <a:buFont typeface="Wingdings" pitchFamily="2" charset="2"/>
        <a:buChar char="ü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A0C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A0C6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A0C6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A0C6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A0C6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A0C6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A0C6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" name="Picture 3" descr="pierr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4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450904" y="1133255"/>
            <a:ext cx="4349824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/>
              <a:t>Bedeutung von Kalk für ertragreiche Böden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DAA7B8-DDBB-4723-ACE0-30F9C461DB5F}"/>
              </a:ext>
            </a:extLst>
          </p:cNvPr>
          <p:cNvSpPr txBox="1"/>
          <p:nvPr/>
        </p:nvSpPr>
        <p:spPr>
          <a:xfrm>
            <a:off x="539552" y="5922523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 Hodel farm-service</a:t>
            </a:r>
          </a:p>
        </p:txBody>
      </p:sp>
    </p:spTree>
    <p:extLst>
      <p:ext uri="{BB962C8B-B14F-4D97-AF65-F5344CB8AC3E}">
        <p14:creationId xmlns:p14="http://schemas.microsoft.com/office/powerpoint/2010/main" val="317092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140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856984" cy="413917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Reduktion der Mikroorganismen und der gesamten biologischen Aktivität</a:t>
            </a:r>
          </a:p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Gehemmte Umsetzung von organischen Substanz wie Ernterückständen, Kompost oder Gülle</a:t>
            </a:r>
          </a:p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Gehemmte Umsetzung von N-Düngern (Nitrifikation)</a:t>
            </a:r>
          </a:p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08038" lvl="1" indent="-285750" algn="l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Von Nachteil sind dementsprechend Staunässe und Verdichtungen</a:t>
            </a:r>
            <a:endParaRPr lang="de-CH" sz="2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42527" y="188640"/>
            <a:ext cx="7772400" cy="1470025"/>
          </a:xfrm>
        </p:spPr>
        <p:txBody>
          <a:bodyPr/>
          <a:lstStyle/>
          <a:p>
            <a:r>
              <a:rPr lang="de-CH" b="1" dirty="0"/>
              <a:t>Wenn der Boden versauert</a:t>
            </a:r>
          </a:p>
        </p:txBody>
      </p:sp>
    </p:spTree>
    <p:extLst>
      <p:ext uri="{BB962C8B-B14F-4D97-AF65-F5344CB8AC3E}">
        <p14:creationId xmlns:p14="http://schemas.microsoft.com/office/powerpoint/2010/main" val="26344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0" y="0"/>
            <a:ext cx="91465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/>
              <a:t>Darum ist Kalk so wichtig</a:t>
            </a:r>
          </a:p>
        </p:txBody>
      </p:sp>
      <p:sp>
        <p:nvSpPr>
          <p:cNvPr id="9" name="Text Box 8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481513" y="2562225"/>
            <a:ext cx="1841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de-DE" sz="6000" dirty="0">
                <a:solidFill>
                  <a:srgbClr val="FF0000"/>
                </a:solidFill>
                <a:latin typeface="Albertus Medium" pitchFamily="34" charset="0"/>
              </a:rPr>
              <a:t>Bodenphysik</a:t>
            </a:r>
            <a:endParaRPr lang="de-DE" sz="6600" dirty="0">
              <a:solidFill>
                <a:srgbClr val="FF0000"/>
              </a:solidFill>
              <a:latin typeface="Albertus Medium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3" y="-49213"/>
            <a:ext cx="9146502" cy="69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1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302" y="879596"/>
            <a:ext cx="3258320" cy="254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52483" cy="262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596"/>
            <a:ext cx="3076301" cy="254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82" y="3385665"/>
            <a:ext cx="4891518" cy="264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2" y="879596"/>
            <a:ext cx="2847257" cy="250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4"/>
          <p:cNvSpPr>
            <a:spLocks noGrp="1"/>
          </p:cNvSpPr>
          <p:nvPr>
            <p:ph idx="1"/>
          </p:nvPr>
        </p:nvSpPr>
        <p:spPr>
          <a:xfrm>
            <a:off x="0" y="0"/>
            <a:ext cx="91821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4000" b="1" dirty="0"/>
              <a:t>Bodenverschlämmung / Erosion</a:t>
            </a:r>
          </a:p>
        </p:txBody>
      </p:sp>
      <p:sp>
        <p:nvSpPr>
          <p:cNvPr id="2" name="AutoShape 2" descr="Bildergebnis für versickerungszeit von 50 m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8187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Landesarbeitskreis, Uni-Düsseldorf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BCE-8CAF-4E79-9547-CA01872EFC34}" type="slidenum">
              <a:rPr lang="de-CH" smtClean="0"/>
              <a:t>13</a:t>
            </a:fld>
            <a:endParaRPr lang="de-CH"/>
          </a:p>
        </p:txBody>
      </p:sp>
      <p:sp>
        <p:nvSpPr>
          <p:cNvPr id="5" name="Textfeld 4"/>
          <p:cNvSpPr txBox="1"/>
          <p:nvPr/>
        </p:nvSpPr>
        <p:spPr>
          <a:xfrm>
            <a:off x="5292080" y="5517232"/>
            <a:ext cx="24661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Mit  Kalk</a:t>
            </a:r>
          </a:p>
        </p:txBody>
      </p:sp>
    </p:spTree>
    <p:extLst>
      <p:ext uri="{BB962C8B-B14F-4D97-AF65-F5344CB8AC3E}">
        <p14:creationId xmlns:p14="http://schemas.microsoft.com/office/powerpoint/2010/main" val="69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03041" y="188640"/>
            <a:ext cx="7772400" cy="936104"/>
          </a:xfrm>
        </p:spPr>
        <p:txBody>
          <a:bodyPr/>
          <a:lstStyle/>
          <a:p>
            <a:r>
              <a:rPr lang="de-DE" b="1" dirty="0"/>
              <a:t>Bodenstruktur und Durchwurzelung</a:t>
            </a:r>
            <a:br>
              <a:rPr lang="de-DE" b="1" dirty="0"/>
            </a:br>
            <a:endParaRPr lang="de-C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6502" cy="511256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5140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Anstieg der Verschlämmungsneigung, Erosionsgefahr</a:t>
            </a:r>
            <a:b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Reduzierte Feldkapazität (Wassersättigung, Abgabe des Wassers)</a:t>
            </a:r>
          </a:p>
          <a:p>
            <a:pPr algn="l"/>
            <a:endParaRPr lang="de-CH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Schlechte Aggregatstabilität führt zu Ungünstiges </a:t>
            </a:r>
            <a:r>
              <a:rPr lang="de-CH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Porenvoulumen</a:t>
            </a: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erhöhtem Luftmangel, Staunässe, Erwärmung? Tragfähigkeit? Verdichtung, Verdichtung des Unterbodens</a:t>
            </a:r>
            <a:b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Eingeschränktes Wurzelsystem, Nährstoffaufnahme, Nährstoffdepot,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CH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Reduzierter Abbau von Ernterückstände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CH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 Zugkraft, ungünstige Bodenstruktur (Dieselverbrauch)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99592" y="-315416"/>
            <a:ext cx="7772400" cy="1470025"/>
          </a:xfrm>
        </p:spPr>
        <p:txBody>
          <a:bodyPr/>
          <a:lstStyle/>
          <a:p>
            <a:r>
              <a:rPr lang="de-CH" b="1" dirty="0"/>
              <a:t>Wenn der Boden versauert…..</a:t>
            </a:r>
          </a:p>
        </p:txBody>
      </p:sp>
    </p:spTree>
    <p:extLst>
      <p:ext uri="{BB962C8B-B14F-4D97-AF65-F5344CB8AC3E}">
        <p14:creationId xmlns:p14="http://schemas.microsoft.com/office/powerpoint/2010/main" val="11853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05678" y="1844824"/>
            <a:ext cx="7772400" cy="1470025"/>
          </a:xfrm>
        </p:spPr>
        <p:txBody>
          <a:bodyPr/>
          <a:lstStyle/>
          <a:p>
            <a:r>
              <a:rPr lang="de-CH" b="1" dirty="0"/>
              <a:t>Was passiert im Boden</a:t>
            </a:r>
          </a:p>
        </p:txBody>
      </p:sp>
    </p:spTree>
    <p:extLst>
      <p:ext uri="{BB962C8B-B14F-4D97-AF65-F5344CB8AC3E}">
        <p14:creationId xmlns:p14="http://schemas.microsoft.com/office/powerpoint/2010/main" val="301684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584CF-AF6C-4FBB-A32B-77E9175FC2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Ellipse 8"/>
          <p:cNvSpPr/>
          <p:nvPr/>
        </p:nvSpPr>
        <p:spPr bwMode="auto">
          <a:xfrm>
            <a:off x="2768600" y="1727200"/>
            <a:ext cx="4152900" cy="3937000"/>
          </a:xfrm>
          <a:prstGeom prst="ellipse">
            <a:avLst/>
          </a:prstGeom>
          <a:solidFill>
            <a:schemeClr val="bg1">
              <a:lumMod val="65000"/>
              <a:alpha val="99000"/>
            </a:schemeClr>
          </a:solidFill>
          <a:ln w="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de-DE" sz="2000" dirty="0"/>
          </a:p>
        </p:txBody>
      </p:sp>
      <p:sp>
        <p:nvSpPr>
          <p:cNvPr id="10" name="Ellipse 9"/>
          <p:cNvSpPr/>
          <p:nvPr/>
        </p:nvSpPr>
        <p:spPr bwMode="auto">
          <a:xfrm>
            <a:off x="6921500" y="2755900"/>
            <a:ext cx="546100" cy="4826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NH</a:t>
            </a:r>
            <a:r>
              <a:rPr lang="de-DE" baseline="-25000" dirty="0"/>
              <a:t>4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3200400" y="5308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2971800" y="18034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3352800" y="16002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6896100" y="33020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2273300" y="40005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2463800" y="44704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2730500" y="48768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0" name="Ellipse 19"/>
          <p:cNvSpPr/>
          <p:nvPr/>
        </p:nvSpPr>
        <p:spPr bwMode="auto">
          <a:xfrm>
            <a:off x="6731000" y="2260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54500" y="12573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6223000" y="19177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3" name="Ellipse 22"/>
          <p:cNvSpPr/>
          <p:nvPr/>
        </p:nvSpPr>
        <p:spPr bwMode="auto">
          <a:xfrm>
            <a:off x="5295900" y="1371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762500" y="1244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5" name="Ellipse 24"/>
          <p:cNvSpPr/>
          <p:nvPr/>
        </p:nvSpPr>
        <p:spPr bwMode="auto">
          <a:xfrm>
            <a:off x="2171700" y="30353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2679236" y="2133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5778500" y="53467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8" name="Ellipse 27"/>
          <p:cNvSpPr/>
          <p:nvPr/>
        </p:nvSpPr>
        <p:spPr bwMode="auto">
          <a:xfrm>
            <a:off x="5346700" y="55372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6489700" y="47117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3733800" y="54991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4229100" y="5651500"/>
            <a:ext cx="546100" cy="48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Mg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33" name="Ellipse 32"/>
          <p:cNvSpPr/>
          <p:nvPr/>
        </p:nvSpPr>
        <p:spPr bwMode="auto">
          <a:xfrm>
            <a:off x="6350000" y="5181600"/>
            <a:ext cx="546100" cy="482600"/>
          </a:xfrm>
          <a:prstGeom prst="ellipse">
            <a:avLst/>
          </a:prstGeom>
          <a:solidFill>
            <a:srgbClr val="33CC3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K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34" name="Ellipse 33"/>
          <p:cNvSpPr/>
          <p:nvPr/>
        </p:nvSpPr>
        <p:spPr bwMode="auto">
          <a:xfrm>
            <a:off x="5842000" y="1600200"/>
            <a:ext cx="546100" cy="48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Mg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35" name="Ellipse 34"/>
          <p:cNvSpPr/>
          <p:nvPr/>
        </p:nvSpPr>
        <p:spPr bwMode="auto">
          <a:xfrm>
            <a:off x="3746500" y="1270000"/>
            <a:ext cx="546100" cy="482600"/>
          </a:xfrm>
          <a:prstGeom prst="ellipse">
            <a:avLst/>
          </a:prstGeom>
          <a:solidFill>
            <a:srgbClr val="92D050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Na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37" name="Ellipse 36"/>
          <p:cNvSpPr/>
          <p:nvPr/>
        </p:nvSpPr>
        <p:spPr bwMode="auto">
          <a:xfrm>
            <a:off x="4800600" y="5778500"/>
            <a:ext cx="546100" cy="482600"/>
          </a:xfrm>
          <a:prstGeom prst="ellipse">
            <a:avLst/>
          </a:prstGeom>
          <a:solidFill>
            <a:srgbClr val="E07E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H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38" name="Ellipse 37"/>
          <p:cNvSpPr/>
          <p:nvPr/>
        </p:nvSpPr>
        <p:spPr bwMode="auto">
          <a:xfrm>
            <a:off x="6985000" y="4279900"/>
            <a:ext cx="546100" cy="48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Mg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479336" y="23495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987336" y="20828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917736" y="24130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5016036" y="17780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225336" y="42799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212636" y="27178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022136" y="34925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400336" y="41402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451136" y="35941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425736" y="30734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431836" y="51689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911136" y="49149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466636" y="46863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5625636" y="20574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5384336" y="50800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993936" y="47625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6146336" y="44577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3009436" y="31750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4381036" y="18796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235236" y="27305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</a:t>
            </a:r>
          </a:p>
        </p:txBody>
      </p:sp>
      <p:sp>
        <p:nvSpPr>
          <p:cNvPr id="60" name="Ellipse 59"/>
          <p:cNvSpPr/>
          <p:nvPr/>
        </p:nvSpPr>
        <p:spPr bwMode="auto">
          <a:xfrm>
            <a:off x="2387600" y="2514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3296695" y="2239665"/>
            <a:ext cx="3453510" cy="3518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Negativ geladenes Ton-</a:t>
            </a:r>
            <a:br>
              <a:rPr lang="de-DE" sz="2200" dirty="0"/>
            </a:br>
            <a:r>
              <a:rPr lang="de-DE" sz="2200" dirty="0" err="1"/>
              <a:t>mineral</a:t>
            </a:r>
            <a:r>
              <a:rPr lang="de-DE" sz="2200" dirty="0"/>
              <a:t> oder Bodenhumus</a:t>
            </a:r>
          </a:p>
          <a:p>
            <a:endParaRPr lang="de-DE" sz="2200" dirty="0"/>
          </a:p>
          <a:p>
            <a:r>
              <a:rPr lang="de-DE" sz="2200" dirty="0"/>
              <a:t>pH 7</a:t>
            </a:r>
          </a:p>
          <a:p>
            <a:r>
              <a:rPr lang="de-DE" sz="2200" dirty="0"/>
              <a:t>ca. 80 % </a:t>
            </a:r>
            <a:r>
              <a:rPr lang="de-DE" sz="2200" dirty="0" err="1"/>
              <a:t>Ca</a:t>
            </a:r>
            <a:r>
              <a:rPr lang="de-DE" sz="2200" baseline="30000" dirty="0"/>
              <a:t>++</a:t>
            </a:r>
            <a:r>
              <a:rPr lang="de-DE" sz="2200" dirty="0"/>
              <a:t> 10 – 15 % Mg</a:t>
            </a:r>
            <a:r>
              <a:rPr lang="de-DE" sz="2200" baseline="30000" dirty="0"/>
              <a:t>++</a:t>
            </a:r>
          </a:p>
          <a:p>
            <a:r>
              <a:rPr lang="de-DE" sz="2200" dirty="0"/>
              <a:t>max. 5 % K</a:t>
            </a:r>
            <a:r>
              <a:rPr lang="de-DE" sz="2200" baseline="30000" dirty="0"/>
              <a:t>+</a:t>
            </a:r>
          </a:p>
          <a:p>
            <a:r>
              <a:rPr lang="de-DE" sz="2200" dirty="0"/>
              <a:t> max. 5 % NH</a:t>
            </a:r>
            <a:r>
              <a:rPr lang="de-DE" sz="2200" baseline="-25000" dirty="0"/>
              <a:t>4</a:t>
            </a:r>
            <a:r>
              <a:rPr lang="de-DE" sz="2200" baseline="30000" dirty="0"/>
              <a:t>+</a:t>
            </a:r>
          </a:p>
          <a:p>
            <a:r>
              <a:rPr lang="de-DE" sz="2200" dirty="0"/>
              <a:t>max. 2 % Na</a:t>
            </a:r>
            <a:r>
              <a:rPr lang="de-DE" sz="2200" baseline="30000" dirty="0"/>
              <a:t>+</a:t>
            </a:r>
            <a:endParaRPr lang="de-DE" sz="2200" dirty="0"/>
          </a:p>
          <a:p>
            <a:endParaRPr lang="de-DE" sz="1600" baseline="30000" dirty="0">
              <a:solidFill>
                <a:schemeClr val="bg1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62" name="Ellipse 61"/>
          <p:cNvSpPr/>
          <p:nvPr/>
        </p:nvSpPr>
        <p:spPr bwMode="auto">
          <a:xfrm>
            <a:off x="2209800" y="3517900"/>
            <a:ext cx="546100" cy="48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Mg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63" name="Ellipse 62"/>
          <p:cNvSpPr/>
          <p:nvPr/>
        </p:nvSpPr>
        <p:spPr bwMode="auto">
          <a:xfrm>
            <a:off x="7639050" y="2171700"/>
            <a:ext cx="4152900" cy="3937000"/>
          </a:xfrm>
          <a:prstGeom prst="ellipse">
            <a:avLst/>
          </a:prstGeom>
          <a:solidFill>
            <a:schemeClr val="bg1">
              <a:lumMod val="65000"/>
              <a:alpha val="99000"/>
            </a:schemeClr>
          </a:solidFill>
          <a:ln w="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de-DE" sz="2000" dirty="0"/>
          </a:p>
        </p:txBody>
      </p:sp>
      <p:sp>
        <p:nvSpPr>
          <p:cNvPr id="64" name="Ellipse 63"/>
          <p:cNvSpPr/>
          <p:nvPr/>
        </p:nvSpPr>
        <p:spPr bwMode="auto">
          <a:xfrm>
            <a:off x="8597900" y="59944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65" name="Ellipse 64"/>
          <p:cNvSpPr/>
          <p:nvPr/>
        </p:nvSpPr>
        <p:spPr bwMode="auto">
          <a:xfrm>
            <a:off x="7988300" y="2006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66" name="Ellipse 65"/>
          <p:cNvSpPr/>
          <p:nvPr/>
        </p:nvSpPr>
        <p:spPr bwMode="auto">
          <a:xfrm>
            <a:off x="8597900" y="18161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67" name="Ellipse 66"/>
          <p:cNvSpPr/>
          <p:nvPr/>
        </p:nvSpPr>
        <p:spPr bwMode="auto">
          <a:xfrm>
            <a:off x="7556500" y="2374900"/>
            <a:ext cx="546100" cy="48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Mg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68" name="Ellipse 67"/>
          <p:cNvSpPr/>
          <p:nvPr/>
        </p:nvSpPr>
        <p:spPr bwMode="auto">
          <a:xfrm>
            <a:off x="8229600" y="57404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69" name="Ellipse 68"/>
          <p:cNvSpPr/>
          <p:nvPr/>
        </p:nvSpPr>
        <p:spPr bwMode="auto">
          <a:xfrm>
            <a:off x="7848600" y="54737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70" name="Ellipse 69"/>
          <p:cNvSpPr/>
          <p:nvPr/>
        </p:nvSpPr>
        <p:spPr bwMode="auto">
          <a:xfrm>
            <a:off x="7505700" y="51308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71" name="Ellipse 70"/>
          <p:cNvSpPr/>
          <p:nvPr/>
        </p:nvSpPr>
        <p:spPr bwMode="auto">
          <a:xfrm>
            <a:off x="7277100" y="46863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7023100" y="3784600"/>
            <a:ext cx="546100" cy="48260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-26546" y="0"/>
            <a:ext cx="9170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Belegung der Bodenaustauscher mit ein- und zwei-wertigen Kationen und Flockung der Ton-/Humusteilchen</a:t>
            </a:r>
          </a:p>
        </p:txBody>
      </p:sp>
      <p:sp>
        <p:nvSpPr>
          <p:cNvPr id="82" name="Gleich 81"/>
          <p:cNvSpPr/>
          <p:nvPr/>
        </p:nvSpPr>
        <p:spPr bwMode="auto">
          <a:xfrm rot="2018309">
            <a:off x="7977341" y="2623754"/>
            <a:ext cx="263587" cy="326698"/>
          </a:xfrm>
          <a:prstGeom prst="mathEqual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Gleich 85"/>
          <p:cNvSpPr/>
          <p:nvPr/>
        </p:nvSpPr>
        <p:spPr bwMode="auto">
          <a:xfrm rot="19390164">
            <a:off x="6570004" y="2522366"/>
            <a:ext cx="269512" cy="363266"/>
          </a:xfrm>
          <a:prstGeom prst="mathEqual">
            <a:avLst>
              <a:gd name="adj1" fmla="val 20809"/>
              <a:gd name="adj2" fmla="val 1176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Gleich 86"/>
          <p:cNvSpPr/>
          <p:nvPr/>
        </p:nvSpPr>
        <p:spPr bwMode="auto">
          <a:xfrm rot="2908709">
            <a:off x="8346797" y="2298813"/>
            <a:ext cx="272476" cy="378459"/>
          </a:xfrm>
          <a:prstGeom prst="mathEqual">
            <a:avLst>
              <a:gd name="adj1" fmla="val 20809"/>
              <a:gd name="adj2" fmla="val 1176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Minus 87"/>
          <p:cNvSpPr/>
          <p:nvPr/>
        </p:nvSpPr>
        <p:spPr bwMode="auto">
          <a:xfrm rot="3101952">
            <a:off x="6237078" y="5034989"/>
            <a:ext cx="263944" cy="293221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Minus 88"/>
          <p:cNvSpPr/>
          <p:nvPr/>
        </p:nvSpPr>
        <p:spPr bwMode="auto">
          <a:xfrm rot="4144578">
            <a:off x="4046415" y="1596611"/>
            <a:ext cx="222742" cy="394749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Minus 89"/>
          <p:cNvSpPr/>
          <p:nvPr/>
        </p:nvSpPr>
        <p:spPr bwMode="auto">
          <a:xfrm rot="15879694">
            <a:off x="4883631" y="5514516"/>
            <a:ext cx="306291" cy="343748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Minus 90"/>
          <p:cNvSpPr/>
          <p:nvPr/>
        </p:nvSpPr>
        <p:spPr bwMode="auto">
          <a:xfrm rot="20720595">
            <a:off x="6742849" y="2907192"/>
            <a:ext cx="267607" cy="328851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Minus 91"/>
          <p:cNvSpPr/>
          <p:nvPr/>
        </p:nvSpPr>
        <p:spPr bwMode="auto">
          <a:xfrm>
            <a:off x="7543800" y="3911600"/>
            <a:ext cx="165100" cy="279400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Minus 92"/>
          <p:cNvSpPr/>
          <p:nvPr/>
        </p:nvSpPr>
        <p:spPr bwMode="auto">
          <a:xfrm>
            <a:off x="6819900" y="3860800"/>
            <a:ext cx="254000" cy="304800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Minus 93"/>
          <p:cNvSpPr/>
          <p:nvPr/>
        </p:nvSpPr>
        <p:spPr bwMode="auto">
          <a:xfrm>
            <a:off x="6731000" y="4343400"/>
            <a:ext cx="254000" cy="304800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Minus 94"/>
          <p:cNvSpPr/>
          <p:nvPr/>
        </p:nvSpPr>
        <p:spPr bwMode="auto">
          <a:xfrm>
            <a:off x="7505700" y="4330700"/>
            <a:ext cx="254000" cy="304800"/>
          </a:xfrm>
          <a:prstGeom prst="mathMinus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6019800" y="3543300"/>
            <a:ext cx="2387600" cy="1358900"/>
          </a:xfrm>
          <a:prstGeom prst="ellipse">
            <a:avLst/>
          </a:prstGeom>
          <a:noFill/>
          <a:ln w="412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Pfeil nach unten 96"/>
          <p:cNvSpPr/>
          <p:nvPr/>
        </p:nvSpPr>
        <p:spPr bwMode="auto">
          <a:xfrm rot="10800000">
            <a:off x="6604000" y="4711700"/>
            <a:ext cx="1257300" cy="199390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 rot="16200000">
            <a:off x="6397646" y="5488345"/>
            <a:ext cx="163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Versauerung</a:t>
            </a:r>
          </a:p>
        </p:txBody>
      </p:sp>
      <p:sp>
        <p:nvSpPr>
          <p:cNvPr id="100" name="Ellipse 99"/>
          <p:cNvSpPr/>
          <p:nvPr/>
        </p:nvSpPr>
        <p:spPr bwMode="auto">
          <a:xfrm>
            <a:off x="6921500" y="5588000"/>
            <a:ext cx="546100" cy="482600"/>
          </a:xfrm>
          <a:prstGeom prst="ellipse">
            <a:avLst/>
          </a:prstGeom>
          <a:solidFill>
            <a:srgbClr val="E07E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H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01" name="Ellipse 100"/>
          <p:cNvSpPr/>
          <p:nvPr/>
        </p:nvSpPr>
        <p:spPr bwMode="auto">
          <a:xfrm>
            <a:off x="6946900" y="5219700"/>
            <a:ext cx="546100" cy="482600"/>
          </a:xfrm>
          <a:prstGeom prst="ellipse">
            <a:avLst/>
          </a:prstGeom>
          <a:solidFill>
            <a:srgbClr val="E07E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H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02" name="Ellipse 101"/>
          <p:cNvSpPr/>
          <p:nvPr/>
        </p:nvSpPr>
        <p:spPr bwMode="auto">
          <a:xfrm>
            <a:off x="6946900" y="4927600"/>
            <a:ext cx="546100" cy="482600"/>
          </a:xfrm>
          <a:prstGeom prst="ellipse">
            <a:avLst/>
          </a:prstGeom>
          <a:solidFill>
            <a:srgbClr val="E07E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H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03" name="Ellipse 102"/>
          <p:cNvSpPr/>
          <p:nvPr/>
        </p:nvSpPr>
        <p:spPr bwMode="auto">
          <a:xfrm>
            <a:off x="6921500" y="6121400"/>
            <a:ext cx="546100" cy="482600"/>
          </a:xfrm>
          <a:prstGeom prst="ellipse">
            <a:avLst/>
          </a:prstGeom>
          <a:solidFill>
            <a:srgbClr val="E07E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8000" rIns="18000" bIns="1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H</a:t>
            </a:r>
            <a:r>
              <a:rPr kumimoji="0" 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Landesarbeitskreis, Uni-Düsseldorf</a:t>
            </a:r>
          </a:p>
        </p:txBody>
      </p:sp>
    </p:spTree>
    <p:extLst>
      <p:ext uri="{BB962C8B-B14F-4D97-AF65-F5344CB8AC3E}">
        <p14:creationId xmlns:p14="http://schemas.microsoft.com/office/powerpoint/2010/main" val="24802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-0.00035 -0.00069 -0.0007 -0.00092 -0.00087 -0.00162 C -0.00122 -0.00231 -0.00157 -0.0037 -0.00191 -0.00439 C -0.00296 -0.00625 -0.00417 -0.0074 -0.00521 -0.00925 C -0.00643 -0.01134 -0.00678 -0.01597 -0.00782 -0.01851 C -0.00816 -0.02476 -0.00868 -0.02754 -0.00938 -0.0331 C -0.00973 -0.03449 -0.00973 -0.03611 -0.0099 -0.03726 C -0.01007 -0.03842 -0.01042 -0.03912 -0.01077 -0.04027 C -0.01094 -0.04097 -0.01094 -0.04213 -0.01112 -0.04305 C -0.01146 -0.0449 -0.01181 -0.04675 -0.01216 -0.04861 C -0.0125 -0.05 -0.01303 -0.05277 -0.01303 -0.05277 C -0.01355 -0.06504 -0.01268 -0.05162 -0.01355 -0.05902 C -0.01441 -0.06574 -0.01459 -0.07152 -0.01598 -0.07731 C -0.01632 -0.08171 -0.01667 -0.0868 -0.01737 -0.09074 C -0.01771 -0.09884 -0.01789 -0.10856 -0.01928 -0.11597 C -0.01962 -0.12291 -0.01997 -0.12963 -0.02049 -0.13634 C -0.02066 -0.14907 -0.02084 -0.16157 -0.02084 -0.17407 " pathEditMode="relative" rAng="0" ptsTypes="ffffffffffffffffA">
                                      <p:cBhvr>
                                        <p:cTn id="5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-0.00122 -0.00394 -0.00347 -0.00949 -0.00521 -0.01158 C -0.00642 -0.01713 -0.00486 -0.01042 -0.00712 -0.01621 C -0.00747 -0.0169 -0.00747 -0.01806 -0.00764 -0.01875 C -0.00868 -0.0213 -0.0099 -0.02292 -0.01094 -0.02524 C -0.01215 -0.02801 -0.01267 -0.03172 -0.01337 -0.03496 C -0.01354 -0.0382 -0.01406 -0.04028 -0.01441 -0.04329 C -0.01493 -0.04653 -0.01441 -0.04653 -0.01528 -0.05 C -0.01562 -0.05139 -0.01615 -0.05301 -0.01632 -0.05463 C -0.01649 -0.05695 -0.01667 -0.05903 -0.01684 -0.06135 C -0.01719 -0.06389 -0.01823 -0.06574 -0.01875 -0.06783 C -0.01927 -0.07246 -0.01997 -0.07709 -0.02153 -0.08056 C -0.02205 -0.08403 -0.02292 -0.08588 -0.02396 -0.08889 C -0.02413 -0.09167 -0.02431 -0.09283 -0.02535 -0.09491 C -0.02587 -0.09861 -0.02674 -0.10162 -0.02743 -0.1051 C -0.02812 -0.1088 -0.02882 -0.1132 -0.02899 -0.11713 C -0.02969 -0.12385 -0.02899 -0.11875 -0.02986 -0.125 C -0.03003 -0.12616 -0.03038 -0.12848 -0.03038 -0.12848 C -0.03056 -0.1301 -0.03073 -0.13565 -0.0309 -0.1375 C -0.03125 -0.1419 -0.03194 -0.14561 -0.03194 -0.15 " pathEditMode="relative" rAng="0" ptsTypes="fffffffffffffffffffA">
                                      <p:cBhvr>
                                        <p:cTn id="6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0017 -0.0044 0.00017 -0.0088 0.00069 -0.01273 C 0.00173 -0.02107 0.00156 -0.01783 0.00243 -0.02546 C 0.00347 -0.03449 0.00434 -0.04445 0.00555 -0.05301 C 0.00625 -0.06574 0.00521 -0.04977 0.0066 -0.06111 C 0.00712 -0.06459 0.00746 -0.07176 0.00764 -0.07593 C 0.00781 -0.07824 0.00764 -0.08079 0.00798 -0.08287 C 0.00816 -0.08542 0.00903 -0.08982 0.00903 -0.08959 C 0.0092 -0.0963 0.00972 -0.10301 0.01007 -0.10926 C 0.01024 -0.11459 0.01041 -0.12153 0.01076 -0.12662 C 0.01094 -0.12801 0.01111 -0.12871 0.01128 -0.13009 C 0.01215 -0.13935 0.0125 -0.14931 0.01406 -0.15648 C 0.01458 -0.16296 0.01562 -0.16783 0.01666 -0.17269 C 0.01719 -0.1794 0.01753 -0.18171 0.01857 -0.1875 C 0.01875 -0.18982 0.01875 -0.19236 0.0191 -0.19445 C 0.0191 -0.19607 0.01944 -0.19746 0.01962 -0.19908 C 0.02031 -0.20787 0.01944 -0.2044 0.02083 -0.20834 C 0.02118 -0.21343 0.02222 -0.21736 0.02291 -0.22199 C 0.02326 -0.22431 0.02326 -0.22709 0.02361 -0.22894 C 0.02465 -0.2331 0.02656 -0.23866 0.0276 -0.24167 C 0.02812 -0.24329 0.02847 -0.24676 0.02916 -0.24746 C 0.03107 -0.24884 0.03854 -0.24861 0.04028 -0.24861 " pathEditMode="relative" rAng="0" ptsTypes="fffffffffffffffffffffA">
                                      <p:cBhvr>
                                        <p:cTn id="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C -0.00052 -0.01042 -3.33333E-6 -0.02038 0.00035 -0.03079 C 0.00052 -0.03936 0.00052 -0.04491 0.00122 -0.05209 C 0.00139 -0.06806 0.00191 -0.08403 0.00295 -0.09862 C 0.00313 -0.10625 0.00348 -0.11551 0.00417 -0.12107 C 0.00434 -0.12848 0.00469 -0.13681 0.00504 -0.14375 C 0.00521 -0.14838 0.00573 -0.15255 0.00608 -0.15718 C 0.00625 -0.15834 0.00608 -0.16019 0.00625 -0.16112 C 0.00643 -0.16274 0.00677 -0.16366 0.00695 -0.16505 C 0.0073 -0.16713 0.00816 -0.17709 0.00816 -0.17848 C 0.00834 -0.17963 0.00851 -0.17917 0.00868 -0.17963 C 0.0092 -0.18125 0.00973 -0.18311 0.01007 -0.18496 C 0.01059 -0.18658 0.01077 -0.19028 0.01129 -0.19167 C 0.01268 -0.19746 0.01337 -0.19838 0.01528 -0.19954 C 0.02205 -0.19838 0.02865 -0.19746 0.03525 -0.19422 C 0.03855 -0.19491 0.04202 -0.19399 0.04532 -0.19561 C 0.04549 -0.19584 0.04549 -0.19838 0.04566 -0.19954 C 0.04584 -0.2007 0.04601 -0.20139 0.04618 -0.20232 C 0.04688 -0.21922 0.04809 -0.2345 0.04809 -0.25278 C 0.04827 -0.26297 0.04809 -0.27338 0.04809 -0.28334 " pathEditMode="relative" rAng="0" ptsTypes="fffffffffffffffffffA">
                                      <p:cBhvr>
                                        <p:cTn id="6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  <p:bldP spid="96" grpId="0" animBg="1"/>
      <p:bldP spid="96" grpId="1" animBg="1"/>
      <p:bldP spid="97" grpId="0" animBg="1"/>
      <p:bldP spid="97" grpId="1" animBg="1"/>
      <p:bldP spid="98" grpId="0"/>
      <p:bldP spid="98" grpId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928992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Pufferung eines Bodens ist seine </a:t>
            </a:r>
            <a:r>
              <a:rPr lang="de-CH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Wiederstandsfähigkeit</a:t>
            </a: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gegen </a:t>
            </a:r>
            <a:r>
              <a:rPr lang="de-CH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ph-Wert</a:t>
            </a: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-Änderungen bei Zufuhr von Säuren oder Basen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27584" y="10142"/>
            <a:ext cx="7772400" cy="1470025"/>
          </a:xfrm>
        </p:spPr>
        <p:txBody>
          <a:bodyPr/>
          <a:lstStyle/>
          <a:p>
            <a:r>
              <a:rPr lang="de-CH" b="1" dirty="0"/>
              <a:t>Pufferfunktion des Bodens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504" y="3933056"/>
            <a:ext cx="8928992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Boden findet ein permanenter (</a:t>
            </a:r>
            <a:r>
              <a:rPr lang="de-CH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Konzentrations</a:t>
            </a: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Ausgleich statt</a:t>
            </a:r>
          </a:p>
        </p:txBody>
      </p:sp>
    </p:spTree>
    <p:extLst>
      <p:ext uri="{BB962C8B-B14F-4D97-AF65-F5344CB8AC3E}">
        <p14:creationId xmlns:p14="http://schemas.microsoft.com/office/powerpoint/2010/main" val="301684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55035" y="188640"/>
            <a:ext cx="7772400" cy="1470025"/>
          </a:xfrm>
        </p:spPr>
        <p:txBody>
          <a:bodyPr/>
          <a:lstStyle/>
          <a:p>
            <a:r>
              <a:rPr lang="de-CH" b="1" dirty="0"/>
              <a:t>Kalkbilanz im Acker- und Futterbau</a:t>
            </a:r>
            <a:br>
              <a:rPr lang="de-CH" b="1" dirty="0"/>
            </a:br>
            <a:r>
              <a:rPr lang="de-CH" b="1" dirty="0"/>
              <a:t>Kalkverbrauch pro ha / Jahr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2" y="1903119"/>
            <a:ext cx="1821100" cy="13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94" y="3199468"/>
            <a:ext cx="2089632" cy="139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44824"/>
            <a:ext cx="1800200" cy="1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89" y="3080358"/>
            <a:ext cx="2326667" cy="145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34" y="1700808"/>
            <a:ext cx="1896351" cy="11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0412" y="4819836"/>
            <a:ext cx="8610060" cy="126626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1371600" y="4876800"/>
            <a:ext cx="1739900" cy="979488"/>
            <a:chOff x="672" y="2880"/>
            <a:chExt cx="1248" cy="816"/>
          </a:xfrm>
        </p:grpSpPr>
        <p:sp>
          <p:nvSpPr>
            <p:cNvPr id="18" name="Oval 50"/>
            <p:cNvSpPr>
              <a:spLocks noChangeArrowheads="1"/>
            </p:cNvSpPr>
            <p:nvPr/>
          </p:nvSpPr>
          <p:spPr bwMode="auto">
            <a:xfrm>
              <a:off x="864" y="302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Oval 51"/>
            <p:cNvSpPr>
              <a:spLocks noChangeArrowheads="1"/>
            </p:cNvSpPr>
            <p:nvPr/>
          </p:nvSpPr>
          <p:spPr bwMode="auto">
            <a:xfrm>
              <a:off x="1200" y="316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Oval 52"/>
            <p:cNvSpPr>
              <a:spLocks noChangeArrowheads="1"/>
            </p:cNvSpPr>
            <p:nvPr/>
          </p:nvSpPr>
          <p:spPr bwMode="auto">
            <a:xfrm>
              <a:off x="1680" y="326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Oval 53"/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1776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auto">
            <a:xfrm>
              <a:off x="1488" y="302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auto">
            <a:xfrm>
              <a:off x="1104" y="35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1296" y="35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auto">
            <a:xfrm>
              <a:off x="1056" y="33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auto">
            <a:xfrm>
              <a:off x="816" y="336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Oval 60"/>
            <p:cNvSpPr>
              <a:spLocks noChangeArrowheads="1"/>
            </p:cNvSpPr>
            <p:nvPr/>
          </p:nvSpPr>
          <p:spPr bwMode="auto">
            <a:xfrm>
              <a:off x="960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Oval 61"/>
            <p:cNvSpPr>
              <a:spLocks noChangeArrowheads="1"/>
            </p:cNvSpPr>
            <p:nvPr/>
          </p:nvSpPr>
          <p:spPr bwMode="auto">
            <a:xfrm>
              <a:off x="864" y="355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Oval 62"/>
            <p:cNvSpPr>
              <a:spLocks noChangeArrowheads="1"/>
            </p:cNvSpPr>
            <p:nvPr/>
          </p:nvSpPr>
          <p:spPr bwMode="auto">
            <a:xfrm>
              <a:off x="672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1440" y="33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2" name="Group 73"/>
          <p:cNvGrpSpPr>
            <a:grpSpLocks/>
          </p:cNvGrpSpPr>
          <p:nvPr/>
        </p:nvGrpSpPr>
        <p:grpSpPr bwMode="auto">
          <a:xfrm>
            <a:off x="5791200" y="4800600"/>
            <a:ext cx="2008188" cy="738188"/>
            <a:chOff x="4032" y="2784"/>
            <a:chExt cx="1440" cy="615"/>
          </a:xfrm>
        </p:grpSpPr>
        <p:sp>
          <p:nvSpPr>
            <p:cNvPr id="33" name="AutoShape 74"/>
            <p:cNvSpPr>
              <a:spLocks noChangeArrowheads="1"/>
            </p:cNvSpPr>
            <p:nvPr/>
          </p:nvSpPr>
          <p:spPr bwMode="auto">
            <a:xfrm>
              <a:off x="4032" y="2784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4" name="Group 75"/>
            <p:cNvGrpSpPr>
              <a:grpSpLocks/>
            </p:cNvGrpSpPr>
            <p:nvPr/>
          </p:nvGrpSpPr>
          <p:grpSpPr bwMode="auto">
            <a:xfrm>
              <a:off x="4368" y="2784"/>
              <a:ext cx="1104" cy="528"/>
              <a:chOff x="4368" y="2736"/>
              <a:chExt cx="1104" cy="528"/>
            </a:xfrm>
          </p:grpSpPr>
          <p:sp>
            <p:nvSpPr>
              <p:cNvPr id="35" name="Oval 76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4464" y="307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Oval 78"/>
              <p:cNvSpPr>
                <a:spLocks noChangeArrowheads="1"/>
              </p:cNvSpPr>
              <p:nvPr/>
            </p:nvSpPr>
            <p:spPr bwMode="auto">
              <a:xfrm>
                <a:off x="4608" y="27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" name="Oval 79"/>
              <p:cNvSpPr>
                <a:spLocks noChangeArrowheads="1"/>
              </p:cNvSpPr>
              <p:nvPr/>
            </p:nvSpPr>
            <p:spPr bwMode="auto">
              <a:xfrm>
                <a:off x="4800" y="27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Oval 80"/>
              <p:cNvSpPr>
                <a:spLocks noChangeArrowheads="1"/>
              </p:cNvSpPr>
              <p:nvPr/>
            </p:nvSpPr>
            <p:spPr bwMode="auto">
              <a:xfrm>
                <a:off x="4944" y="278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81"/>
              <p:cNvSpPr>
                <a:spLocks noChangeArrowheads="1"/>
              </p:cNvSpPr>
              <p:nvPr/>
            </p:nvSpPr>
            <p:spPr bwMode="auto">
              <a:xfrm>
                <a:off x="5136" y="27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82"/>
              <p:cNvSpPr>
                <a:spLocks noChangeArrowheads="1"/>
              </p:cNvSpPr>
              <p:nvPr/>
            </p:nvSpPr>
            <p:spPr bwMode="auto">
              <a:xfrm>
                <a:off x="5328" y="278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83"/>
              <p:cNvSpPr>
                <a:spLocks noChangeArrowheads="1"/>
              </p:cNvSpPr>
              <p:nvPr/>
            </p:nvSpPr>
            <p:spPr bwMode="auto">
              <a:xfrm>
                <a:off x="4560" y="2880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84"/>
              <p:cNvSpPr>
                <a:spLocks noChangeArrowheads="1"/>
              </p:cNvSpPr>
              <p:nvPr/>
            </p:nvSpPr>
            <p:spPr bwMode="auto">
              <a:xfrm>
                <a:off x="4368" y="2928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85"/>
              <p:cNvSpPr>
                <a:spLocks noChangeArrowheads="1"/>
              </p:cNvSpPr>
              <p:nvPr/>
            </p:nvSpPr>
            <p:spPr bwMode="auto">
              <a:xfrm>
                <a:off x="5184" y="3120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Oval 86"/>
              <p:cNvSpPr>
                <a:spLocks noChangeArrowheads="1"/>
              </p:cNvSpPr>
              <p:nvPr/>
            </p:nvSpPr>
            <p:spPr bwMode="auto">
              <a:xfrm>
                <a:off x="4752" y="2928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Oval 87"/>
              <p:cNvSpPr>
                <a:spLocks noChangeArrowheads="1"/>
              </p:cNvSpPr>
              <p:nvPr/>
            </p:nvSpPr>
            <p:spPr bwMode="auto">
              <a:xfrm>
                <a:off x="5040" y="2928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Oval 88"/>
              <p:cNvSpPr>
                <a:spLocks noChangeArrowheads="1"/>
              </p:cNvSpPr>
              <p:nvPr/>
            </p:nvSpPr>
            <p:spPr bwMode="auto">
              <a:xfrm>
                <a:off x="5232" y="2928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Oval 89"/>
              <p:cNvSpPr>
                <a:spLocks noChangeArrowheads="1"/>
              </p:cNvSpPr>
              <p:nvPr/>
            </p:nvSpPr>
            <p:spPr bwMode="auto">
              <a:xfrm>
                <a:off x="4656" y="307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Oval 90"/>
              <p:cNvSpPr>
                <a:spLocks noChangeArrowheads="1"/>
              </p:cNvSpPr>
              <p:nvPr/>
            </p:nvSpPr>
            <p:spPr bwMode="auto">
              <a:xfrm>
                <a:off x="4896" y="307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50" name="Group 64"/>
          <p:cNvGrpSpPr>
            <a:grpSpLocks/>
          </p:cNvGrpSpPr>
          <p:nvPr/>
        </p:nvGrpSpPr>
        <p:grpSpPr bwMode="auto">
          <a:xfrm>
            <a:off x="3810000" y="4800600"/>
            <a:ext cx="736600" cy="738188"/>
            <a:chOff x="2688" y="2736"/>
            <a:chExt cx="528" cy="615"/>
          </a:xfrm>
        </p:grpSpPr>
        <p:sp>
          <p:nvSpPr>
            <p:cNvPr id="51" name="AutoShape 65"/>
            <p:cNvSpPr>
              <a:spLocks noChangeArrowheads="1"/>
            </p:cNvSpPr>
            <p:nvPr/>
          </p:nvSpPr>
          <p:spPr bwMode="auto">
            <a:xfrm>
              <a:off x="3024" y="2736"/>
              <a:ext cx="192" cy="615"/>
            </a:xfrm>
            <a:prstGeom prst="upArrow">
              <a:avLst>
                <a:gd name="adj1" fmla="val 50000"/>
                <a:gd name="adj2" fmla="val 80078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Oval 66"/>
            <p:cNvSpPr>
              <a:spLocks noChangeArrowheads="1"/>
            </p:cNvSpPr>
            <p:nvPr/>
          </p:nvSpPr>
          <p:spPr bwMode="auto">
            <a:xfrm>
              <a:off x="2688" y="283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" name="AutoShape 18"/>
          <p:cNvSpPr>
            <a:spLocks noChangeArrowheads="1"/>
          </p:cNvSpPr>
          <p:nvPr/>
        </p:nvSpPr>
        <p:spPr bwMode="auto">
          <a:xfrm>
            <a:off x="1066800" y="5029200"/>
            <a:ext cx="427038" cy="738188"/>
          </a:xfrm>
          <a:prstGeom prst="downArrow">
            <a:avLst>
              <a:gd name="adj1" fmla="val 50000"/>
              <a:gd name="adj2" fmla="val 4321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42837" y="1844824"/>
            <a:ext cx="376760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b="1" dirty="0" err="1"/>
              <a:t>Neutralisation+Auswaschung</a:t>
            </a:r>
            <a:endParaRPr lang="de-CH" sz="2200" b="1" dirty="0"/>
          </a:p>
          <a:p>
            <a:pPr algn="ctr"/>
            <a:r>
              <a:rPr lang="de-CH" sz="2200" b="1" dirty="0"/>
              <a:t>300 bis 500kg </a:t>
            </a:r>
            <a:r>
              <a:rPr lang="de-CH" sz="2200" b="1" dirty="0" err="1"/>
              <a:t>CaO</a:t>
            </a:r>
            <a:r>
              <a:rPr lang="de-CH" sz="2200" b="1" dirty="0"/>
              <a:t> / ha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5660058" y="1661948"/>
            <a:ext cx="3160414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b="1" dirty="0"/>
              <a:t>Ernteentzüge</a:t>
            </a:r>
          </a:p>
          <a:p>
            <a:pPr algn="ctr"/>
            <a:r>
              <a:rPr lang="de-CH" sz="2200" b="1" dirty="0"/>
              <a:t>50 bis 200kg </a:t>
            </a:r>
            <a:r>
              <a:rPr lang="de-CH" sz="2200" b="1" dirty="0" err="1"/>
              <a:t>CaO</a:t>
            </a:r>
            <a:r>
              <a:rPr lang="de-CH" sz="2200" b="1" dirty="0"/>
              <a:t> / ha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3104853" y="3510024"/>
            <a:ext cx="30318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b="1" dirty="0"/>
              <a:t>Gesamtverluste pro Jahr</a:t>
            </a:r>
          </a:p>
          <a:p>
            <a:pPr algn="ctr"/>
            <a:r>
              <a:rPr lang="de-CH" sz="2200" b="1" dirty="0"/>
              <a:t>350  bis 700kg </a:t>
            </a:r>
            <a:r>
              <a:rPr lang="de-CH" sz="2200" b="1" dirty="0" err="1"/>
              <a:t>CaO</a:t>
            </a:r>
            <a:r>
              <a:rPr lang="de-CH" sz="2200" b="1" dirty="0"/>
              <a:t> / ha</a:t>
            </a:r>
          </a:p>
        </p:txBody>
      </p:sp>
    </p:spTree>
    <p:extLst>
      <p:ext uri="{BB962C8B-B14F-4D97-AF65-F5344CB8AC3E}">
        <p14:creationId xmlns:p14="http://schemas.microsoft.com/office/powerpoint/2010/main" val="22965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0"/>
            <a:ext cx="9146502" cy="1470025"/>
          </a:xfrm>
        </p:spPr>
        <p:txBody>
          <a:bodyPr/>
          <a:lstStyle/>
          <a:p>
            <a:r>
              <a:rPr lang="de-CH" b="1" dirty="0"/>
              <a:t>Boden die Grundlage für die landwirtschaftliche Produktion</a:t>
            </a:r>
          </a:p>
        </p:txBody>
      </p:sp>
      <p:sp>
        <p:nvSpPr>
          <p:cNvPr id="6" name="Rectangle 2052"/>
          <p:cNvSpPr>
            <a:spLocks noChangeArrowheads="1"/>
          </p:cNvSpPr>
          <p:nvPr/>
        </p:nvSpPr>
        <p:spPr bwMode="auto">
          <a:xfrm>
            <a:off x="0" y="1429531"/>
            <a:ext cx="7236296" cy="415498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200" b="1" dirty="0"/>
              <a:t>Böden sind</a:t>
            </a:r>
            <a:r>
              <a:rPr lang="de-DE" sz="2200" dirty="0"/>
              <a:t> 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natürliche Standort der Pflanzen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Speicher und Vermittler von Nährstoffen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Lebensraum für eine Vielzahl von Organismen, 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für den Kreislauf der Nährstoffe unentbehrlich sind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Filter und Speicher für Wasser.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Produktionsgrundlage für die Ernährung der 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Menschen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Nicht vermehrbar</a:t>
            </a:r>
          </a:p>
        </p:txBody>
      </p:sp>
      <p:pic>
        <p:nvPicPr>
          <p:cNvPr id="7" name="Picture 2051" descr="Parabraunerde_dun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429532"/>
            <a:ext cx="1907704" cy="4154984"/>
          </a:xfrm>
          <a:prstGeom prst="rect">
            <a:avLst/>
          </a:prstGeom>
          <a:noFill/>
        </p:spPr>
      </p:pic>
      <p:sp>
        <p:nvSpPr>
          <p:cNvPr id="10" name="Text Box 2053"/>
          <p:cNvSpPr txBox="1">
            <a:spLocks noChangeArrowheads="1"/>
          </p:cNvSpPr>
          <p:nvPr/>
        </p:nvSpPr>
        <p:spPr bwMode="auto">
          <a:xfrm rot="-1500000">
            <a:off x="365075" y="2412780"/>
            <a:ext cx="8598651" cy="1421346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000" b="1" dirty="0">
                <a:solidFill>
                  <a:schemeClr val="bg1"/>
                </a:solidFill>
              </a:rPr>
              <a:t>Ziel jedes Landwirtes,</a:t>
            </a: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>
                <a:solidFill>
                  <a:schemeClr val="bg1"/>
                </a:solidFill>
              </a:rPr>
              <a:t>die Böden langfristig in ihrer Fruchtbarkeit und Leistungsfähigkeit zu erhalten.</a:t>
            </a:r>
          </a:p>
        </p:txBody>
      </p:sp>
    </p:spTree>
    <p:extLst>
      <p:ext uri="{BB962C8B-B14F-4D97-AF65-F5344CB8AC3E}">
        <p14:creationId xmlns:p14="http://schemas.microsoft.com/office/powerpoint/2010/main" val="15867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8998" cy="1872208"/>
          </a:xfrm>
        </p:spPr>
        <p:txBody>
          <a:bodyPr/>
          <a:lstStyle/>
          <a:p>
            <a:r>
              <a:rPr lang="de-CH" b="1" dirty="0"/>
              <a:t>Anteil der Kalkdüngerkosten an den durchschnittlichen variablen Kosten im Getreideanbau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211367534"/>
              </p:ext>
            </p:extLst>
          </p:nvPr>
        </p:nvGraphicFramePr>
        <p:xfrm>
          <a:off x="-468560" y="1772816"/>
          <a:ext cx="106571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60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2457"/>
            <a:ext cx="9143999" cy="55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116632"/>
            <a:ext cx="88569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/>
              <a:t>Günstige </a:t>
            </a:r>
            <a:r>
              <a:rPr lang="de-CH" sz="4000" b="1" dirty="0" err="1"/>
              <a:t>Kalkungszeiträume</a:t>
            </a:r>
            <a:endParaRPr lang="de-CH" sz="4000" b="1" dirty="0"/>
          </a:p>
          <a:p>
            <a:pPr algn="ctr"/>
            <a:r>
              <a:rPr lang="de-CH" sz="2200" b="1" dirty="0"/>
              <a:t>Kalken wenn es der Boden / Kultur zulässt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15816" y="2996951"/>
            <a:ext cx="1656184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 err="1"/>
              <a:t>Stoppelkalkung</a:t>
            </a:r>
            <a:endParaRPr lang="de-CH" sz="1500" dirty="0"/>
          </a:p>
        </p:txBody>
      </p:sp>
      <p:sp>
        <p:nvSpPr>
          <p:cNvPr id="6" name="Textfeld 5"/>
          <p:cNvSpPr txBox="1"/>
          <p:nvPr/>
        </p:nvSpPr>
        <p:spPr>
          <a:xfrm>
            <a:off x="6084168" y="2996951"/>
            <a:ext cx="1872208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 err="1"/>
              <a:t>Vorsaatenkalkung</a:t>
            </a:r>
            <a:endParaRPr lang="de-CH" sz="1500" dirty="0"/>
          </a:p>
        </p:txBody>
      </p:sp>
      <p:sp>
        <p:nvSpPr>
          <p:cNvPr id="10" name="Textfeld 9"/>
          <p:cNvSpPr txBox="1"/>
          <p:nvPr/>
        </p:nvSpPr>
        <p:spPr>
          <a:xfrm>
            <a:off x="2771800" y="3938645"/>
            <a:ext cx="1440160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500" dirty="0" err="1"/>
              <a:t>Stoppelkalkung</a:t>
            </a:r>
            <a:endParaRPr lang="de-CH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7005871" y="3938645"/>
            <a:ext cx="1872208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 err="1"/>
              <a:t>Vorsaatenkalkung</a:t>
            </a:r>
            <a:endParaRPr lang="de-CH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84168" y="4277199"/>
            <a:ext cx="1944216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 err="1"/>
              <a:t>Vorsaatenkalkung</a:t>
            </a:r>
            <a:endParaRPr lang="de-CH" sz="1500" dirty="0"/>
          </a:p>
        </p:txBody>
      </p:sp>
      <p:sp>
        <p:nvSpPr>
          <p:cNvPr id="7" name="Textfeld 6"/>
          <p:cNvSpPr txBox="1"/>
          <p:nvPr/>
        </p:nvSpPr>
        <p:spPr>
          <a:xfrm>
            <a:off x="6732241" y="4709511"/>
            <a:ext cx="2145838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 err="1"/>
              <a:t>Vorpflanzenkalkung</a:t>
            </a:r>
            <a:endParaRPr lang="de-CH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6732240" y="3501008"/>
            <a:ext cx="1944216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 err="1"/>
              <a:t>Vorpflanzenkalkung</a:t>
            </a:r>
            <a:endParaRPr lang="de-CH" sz="15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23729" y="2399402"/>
            <a:ext cx="1800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err="1"/>
              <a:t>Vorsaatenkalkung</a:t>
            </a:r>
            <a:endParaRPr lang="de-CH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123728" y="2060848"/>
            <a:ext cx="1728192" cy="3385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err="1"/>
              <a:t>Vorsaatenkalkung</a:t>
            </a:r>
            <a:endParaRPr lang="de-CH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4629843" y="2413736"/>
            <a:ext cx="1670349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 err="1"/>
              <a:t>Kopfkalkung</a:t>
            </a:r>
            <a:endParaRPr lang="de-CH" sz="1500" dirty="0"/>
          </a:p>
        </p:txBody>
      </p:sp>
      <p:sp>
        <p:nvSpPr>
          <p:cNvPr id="22" name="Textfeld 21"/>
          <p:cNvSpPr txBox="1"/>
          <p:nvPr/>
        </p:nvSpPr>
        <p:spPr>
          <a:xfrm>
            <a:off x="5429013" y="5157192"/>
            <a:ext cx="1598341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500" dirty="0"/>
              <a:t>Vegetationsruhe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355976" y="5667281"/>
            <a:ext cx="2410544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500" dirty="0"/>
              <a:t>Vegetationsruhe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355976" y="6031596"/>
            <a:ext cx="2410544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500" dirty="0"/>
              <a:t>Vegetationsruhe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355977" y="6498314"/>
            <a:ext cx="2393878" cy="3231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500" dirty="0"/>
              <a:t>Vegetationsruhe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267744" y="6498314"/>
            <a:ext cx="1872209" cy="3385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Nach dem Umtrieb</a:t>
            </a:r>
          </a:p>
        </p:txBody>
      </p:sp>
    </p:spTree>
    <p:extLst>
      <p:ext uri="{BB962C8B-B14F-4D97-AF65-F5344CB8AC3E}">
        <p14:creationId xmlns:p14="http://schemas.microsoft.com/office/powerpoint/2010/main" val="560408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508" y="2231329"/>
            <a:ext cx="8856984" cy="1296144"/>
          </a:xfrm>
        </p:spPr>
        <p:txBody>
          <a:bodyPr>
            <a:normAutofit/>
          </a:bodyPr>
          <a:lstStyle/>
          <a:p>
            <a:pPr algn="l"/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feiner der Kalk, desto grösser ist die angreifbare Oberfläche, desto schneller erfolgt die Umsetzung im Boden, positive </a:t>
            </a:r>
            <a:r>
              <a:rPr lang="de-CH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beeinflussung</a:t>
            </a:r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ph-Wertes</a:t>
            </a:r>
            <a:endParaRPr lang="de-CH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200800" cy="1470025"/>
          </a:xfrm>
        </p:spPr>
        <p:txBody>
          <a:bodyPr/>
          <a:lstStyle/>
          <a:p>
            <a:r>
              <a:rPr lang="de-CH" b="1" dirty="0"/>
              <a:t>Der Feinanteil macht den Unterschied</a:t>
            </a:r>
          </a:p>
        </p:txBody>
      </p:sp>
      <p:pic>
        <p:nvPicPr>
          <p:cNvPr id="2051" name="Picture 3" descr="http://www.hagen-agrar.de/bilderordner/Maschinen/kalkkrue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6" y="0"/>
            <a:ext cx="9159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033190" y="959552"/>
            <a:ext cx="1080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CH" b="1" dirty="0" err="1"/>
              <a:t>Ph</a:t>
            </a:r>
            <a:r>
              <a:rPr lang="de-CH" b="1" dirty="0"/>
              <a:t>- Wert</a:t>
            </a:r>
          </a:p>
        </p:txBody>
      </p:sp>
      <p:sp>
        <p:nvSpPr>
          <p:cNvPr id="23" name="Ellipse 22"/>
          <p:cNvSpPr/>
          <p:nvPr/>
        </p:nvSpPr>
        <p:spPr>
          <a:xfrm>
            <a:off x="6012160" y="1832940"/>
            <a:ext cx="1728192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6.8</a:t>
            </a:r>
            <a:br>
              <a:rPr lang="de-CH" dirty="0"/>
            </a:br>
            <a:r>
              <a:rPr lang="de-CH" dirty="0"/>
              <a:t>5.5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4499992" y="1328884"/>
            <a:ext cx="257035" cy="1740076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113310" y="1328884"/>
            <a:ext cx="1027367" cy="82568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499992" y="3068960"/>
            <a:ext cx="61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8.0</a:t>
            </a:r>
          </a:p>
        </p:txBody>
      </p:sp>
    </p:spTree>
    <p:extLst>
      <p:ext uri="{BB962C8B-B14F-4D97-AF65-F5344CB8AC3E}">
        <p14:creationId xmlns:p14="http://schemas.microsoft.com/office/powerpoint/2010/main" val="9810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3014" cy="68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96136" y="1484785"/>
            <a:ext cx="576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    -</a:t>
            </a:r>
          </a:p>
        </p:txBody>
      </p:sp>
    </p:spTree>
    <p:extLst>
      <p:ext uri="{BB962C8B-B14F-4D97-AF65-F5344CB8AC3E}">
        <p14:creationId xmlns:p14="http://schemas.microsoft.com/office/powerpoint/2010/main" val="981007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733" name="Rectangle 61"/>
          <p:cNvSpPr>
            <a:spLocks noGrp="1" noChangeArrowheads="1"/>
          </p:cNvSpPr>
          <p:nvPr>
            <p:ph type="title"/>
          </p:nvPr>
        </p:nvSpPr>
        <p:spPr>
          <a:xfrm>
            <a:off x="173038" y="95250"/>
            <a:ext cx="6508750" cy="1195388"/>
          </a:xfrm>
          <a:noFill/>
          <a:ln/>
        </p:spPr>
        <p:txBody>
          <a:bodyPr/>
          <a:lstStyle/>
          <a:p>
            <a:r>
              <a:rPr lang="de-DE" dirty="0"/>
              <a:t>Kalk als „Motor“ der </a:t>
            </a:r>
            <a:br>
              <a:rPr lang="de-DE" dirty="0"/>
            </a:br>
            <a:r>
              <a:rPr lang="de-DE" dirty="0"/>
              <a:t>Bodenfruchtbarkeit</a:t>
            </a:r>
          </a:p>
        </p:txBody>
      </p:sp>
      <p:sp>
        <p:nvSpPr>
          <p:cNvPr id="20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7A7ED-75C3-4B58-B304-6D65AB977754}" type="slidenum">
              <a:rPr lang="en-US"/>
              <a:pPr/>
              <a:t>24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-21400" y="2565400"/>
            <a:ext cx="9143999" cy="4267200"/>
          </a:xfrm>
          <a:prstGeom prst="rect">
            <a:avLst/>
          </a:prstGeom>
          <a:solidFill>
            <a:srgbClr val="FFCC99">
              <a:alpha val="64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540729" name="Text Box 57"/>
          <p:cNvSpPr txBox="1">
            <a:spLocks noChangeArrowheads="1"/>
          </p:cNvSpPr>
          <p:nvPr/>
        </p:nvSpPr>
        <p:spPr bwMode="auto">
          <a:xfrm>
            <a:off x="5684107" y="1917305"/>
            <a:ext cx="2565400" cy="309958"/>
          </a:xfrm>
          <a:prstGeom prst="rect">
            <a:avLst/>
          </a:prstGeom>
          <a:solidFill>
            <a:schemeClr val="bg1">
              <a:alpha val="89999"/>
            </a:schemeClr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lbertus Medium" pitchFamily="34" charset="0"/>
              </a:rPr>
              <a:t>Verbesserte Assimilation</a:t>
            </a:r>
          </a:p>
        </p:txBody>
      </p:sp>
      <p:sp>
        <p:nvSpPr>
          <p:cNvPr id="541920" name="Oval 224"/>
          <p:cNvSpPr>
            <a:spLocks noChangeArrowheads="1"/>
          </p:cNvSpPr>
          <p:nvPr/>
        </p:nvSpPr>
        <p:spPr bwMode="auto">
          <a:xfrm>
            <a:off x="2868613" y="3065463"/>
            <a:ext cx="204787" cy="207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23" name="Oval 227"/>
          <p:cNvSpPr>
            <a:spLocks noChangeArrowheads="1"/>
          </p:cNvSpPr>
          <p:nvPr/>
        </p:nvSpPr>
        <p:spPr bwMode="auto">
          <a:xfrm>
            <a:off x="3638550" y="3971925"/>
            <a:ext cx="204788" cy="207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30" name="Oval 234"/>
          <p:cNvSpPr>
            <a:spLocks noChangeArrowheads="1"/>
          </p:cNvSpPr>
          <p:nvPr/>
        </p:nvSpPr>
        <p:spPr bwMode="auto">
          <a:xfrm>
            <a:off x="6478588" y="2806700"/>
            <a:ext cx="203200" cy="207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45" name="Oval 249"/>
          <p:cNvSpPr>
            <a:spLocks noChangeArrowheads="1"/>
          </p:cNvSpPr>
          <p:nvPr/>
        </p:nvSpPr>
        <p:spPr bwMode="auto">
          <a:xfrm>
            <a:off x="7702550" y="4746625"/>
            <a:ext cx="203200" cy="207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47" name="Oval 251"/>
          <p:cNvSpPr>
            <a:spLocks noChangeArrowheads="1"/>
          </p:cNvSpPr>
          <p:nvPr/>
        </p:nvSpPr>
        <p:spPr bwMode="auto">
          <a:xfrm>
            <a:off x="8528050" y="4530725"/>
            <a:ext cx="203200" cy="207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49" name="Oval 253"/>
          <p:cNvSpPr>
            <a:spLocks noChangeArrowheads="1"/>
          </p:cNvSpPr>
          <p:nvPr/>
        </p:nvSpPr>
        <p:spPr bwMode="auto">
          <a:xfrm>
            <a:off x="8197850" y="3616325"/>
            <a:ext cx="203200" cy="207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53" name="Oval 257"/>
          <p:cNvSpPr>
            <a:spLocks noChangeArrowheads="1"/>
          </p:cNvSpPr>
          <p:nvPr/>
        </p:nvSpPr>
        <p:spPr bwMode="auto">
          <a:xfrm>
            <a:off x="7461250" y="5521325"/>
            <a:ext cx="203200" cy="207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grpSp>
        <p:nvGrpSpPr>
          <p:cNvPr id="2" name="Group 295"/>
          <p:cNvGrpSpPr>
            <a:grpSpLocks/>
          </p:cNvGrpSpPr>
          <p:nvPr/>
        </p:nvGrpSpPr>
        <p:grpSpPr bwMode="auto">
          <a:xfrm>
            <a:off x="1619250" y="2600325"/>
            <a:ext cx="7442200" cy="2976563"/>
            <a:chOff x="1020" y="1638"/>
            <a:chExt cx="4688" cy="1875"/>
          </a:xfrm>
        </p:grpSpPr>
        <p:sp>
          <p:nvSpPr>
            <p:cNvPr id="541908" name="Oval 212"/>
            <p:cNvSpPr>
              <a:spLocks noChangeArrowheads="1"/>
            </p:cNvSpPr>
            <p:nvPr/>
          </p:nvSpPr>
          <p:spPr bwMode="auto">
            <a:xfrm>
              <a:off x="1489" y="1712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09" name="Oval 213"/>
            <p:cNvSpPr>
              <a:spLocks noChangeArrowheads="1"/>
            </p:cNvSpPr>
            <p:nvPr/>
          </p:nvSpPr>
          <p:spPr bwMode="auto">
            <a:xfrm>
              <a:off x="2054" y="168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13" name="Oval 217"/>
            <p:cNvSpPr>
              <a:spLocks noChangeArrowheads="1"/>
            </p:cNvSpPr>
            <p:nvPr/>
          </p:nvSpPr>
          <p:spPr bwMode="auto">
            <a:xfrm>
              <a:off x="1523" y="2194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14" name="Oval 218"/>
            <p:cNvSpPr>
              <a:spLocks noChangeArrowheads="1"/>
            </p:cNvSpPr>
            <p:nvPr/>
          </p:nvSpPr>
          <p:spPr bwMode="auto">
            <a:xfrm>
              <a:off x="1607" y="1994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18" name="Oval 222"/>
            <p:cNvSpPr>
              <a:spLocks noChangeArrowheads="1"/>
            </p:cNvSpPr>
            <p:nvPr/>
          </p:nvSpPr>
          <p:spPr bwMode="auto">
            <a:xfrm>
              <a:off x="3012" y="3350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1" name="Oval 225"/>
            <p:cNvSpPr>
              <a:spLocks noChangeArrowheads="1"/>
            </p:cNvSpPr>
            <p:nvPr/>
          </p:nvSpPr>
          <p:spPr bwMode="auto">
            <a:xfrm>
              <a:off x="2572" y="327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2" name="Oval 226"/>
            <p:cNvSpPr>
              <a:spLocks noChangeArrowheads="1"/>
            </p:cNvSpPr>
            <p:nvPr/>
          </p:nvSpPr>
          <p:spPr bwMode="auto">
            <a:xfrm>
              <a:off x="3204" y="187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4" name="Oval 228"/>
            <p:cNvSpPr>
              <a:spLocks noChangeArrowheads="1"/>
            </p:cNvSpPr>
            <p:nvPr/>
          </p:nvSpPr>
          <p:spPr bwMode="auto">
            <a:xfrm>
              <a:off x="2972" y="259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5" name="Oval 229"/>
            <p:cNvSpPr>
              <a:spLocks noChangeArrowheads="1"/>
            </p:cNvSpPr>
            <p:nvPr/>
          </p:nvSpPr>
          <p:spPr bwMode="auto">
            <a:xfrm>
              <a:off x="1652" y="243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6" name="Oval 230"/>
            <p:cNvSpPr>
              <a:spLocks noChangeArrowheads="1"/>
            </p:cNvSpPr>
            <p:nvPr/>
          </p:nvSpPr>
          <p:spPr bwMode="auto">
            <a:xfrm>
              <a:off x="3460" y="2406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7" name="Oval 231"/>
            <p:cNvSpPr>
              <a:spLocks noChangeArrowheads="1"/>
            </p:cNvSpPr>
            <p:nvPr/>
          </p:nvSpPr>
          <p:spPr bwMode="auto">
            <a:xfrm>
              <a:off x="3404" y="291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8" name="Oval 232"/>
            <p:cNvSpPr>
              <a:spLocks noChangeArrowheads="1"/>
            </p:cNvSpPr>
            <p:nvPr/>
          </p:nvSpPr>
          <p:spPr bwMode="auto">
            <a:xfrm>
              <a:off x="3260" y="2326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29" name="Oval 233"/>
            <p:cNvSpPr>
              <a:spLocks noChangeArrowheads="1"/>
            </p:cNvSpPr>
            <p:nvPr/>
          </p:nvSpPr>
          <p:spPr bwMode="auto">
            <a:xfrm>
              <a:off x="3764" y="1749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32" name="Oval 236"/>
            <p:cNvSpPr>
              <a:spLocks noChangeArrowheads="1"/>
            </p:cNvSpPr>
            <p:nvPr/>
          </p:nvSpPr>
          <p:spPr bwMode="auto">
            <a:xfrm>
              <a:off x="4996" y="1638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34" name="Oval 238"/>
            <p:cNvSpPr>
              <a:spLocks noChangeArrowheads="1"/>
            </p:cNvSpPr>
            <p:nvPr/>
          </p:nvSpPr>
          <p:spPr bwMode="auto">
            <a:xfrm>
              <a:off x="4410" y="1661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35" name="Oval 239"/>
            <p:cNvSpPr>
              <a:spLocks noChangeArrowheads="1"/>
            </p:cNvSpPr>
            <p:nvPr/>
          </p:nvSpPr>
          <p:spPr bwMode="auto">
            <a:xfrm>
              <a:off x="4239" y="1666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37" name="Oval 241"/>
            <p:cNvSpPr>
              <a:spLocks noChangeArrowheads="1"/>
            </p:cNvSpPr>
            <p:nvPr/>
          </p:nvSpPr>
          <p:spPr bwMode="auto">
            <a:xfrm>
              <a:off x="3425" y="1671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42" name="Oval 246"/>
            <p:cNvSpPr>
              <a:spLocks noChangeArrowheads="1"/>
            </p:cNvSpPr>
            <p:nvPr/>
          </p:nvSpPr>
          <p:spPr bwMode="auto">
            <a:xfrm>
              <a:off x="5452" y="1662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44" name="Oval 248"/>
            <p:cNvSpPr>
              <a:spLocks noChangeArrowheads="1"/>
            </p:cNvSpPr>
            <p:nvPr/>
          </p:nvSpPr>
          <p:spPr bwMode="auto">
            <a:xfrm>
              <a:off x="3924" y="2302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46" name="Oval 250"/>
            <p:cNvSpPr>
              <a:spLocks noChangeArrowheads="1"/>
            </p:cNvSpPr>
            <p:nvPr/>
          </p:nvSpPr>
          <p:spPr bwMode="auto">
            <a:xfrm>
              <a:off x="5580" y="2286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48" name="Oval 252"/>
            <p:cNvSpPr>
              <a:spLocks noChangeArrowheads="1"/>
            </p:cNvSpPr>
            <p:nvPr/>
          </p:nvSpPr>
          <p:spPr bwMode="auto">
            <a:xfrm>
              <a:off x="5308" y="2014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50" name="Oval 254"/>
            <p:cNvSpPr>
              <a:spLocks noChangeArrowheads="1"/>
            </p:cNvSpPr>
            <p:nvPr/>
          </p:nvSpPr>
          <p:spPr bwMode="auto">
            <a:xfrm>
              <a:off x="4596" y="2814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51" name="Oval 255"/>
            <p:cNvSpPr>
              <a:spLocks noChangeArrowheads="1"/>
            </p:cNvSpPr>
            <p:nvPr/>
          </p:nvSpPr>
          <p:spPr bwMode="auto">
            <a:xfrm>
              <a:off x="5444" y="2150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52" name="Oval 256"/>
            <p:cNvSpPr>
              <a:spLocks noChangeArrowheads="1"/>
            </p:cNvSpPr>
            <p:nvPr/>
          </p:nvSpPr>
          <p:spPr bwMode="auto">
            <a:xfrm>
              <a:off x="5492" y="2606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54" name="Oval 258"/>
            <p:cNvSpPr>
              <a:spLocks noChangeArrowheads="1"/>
            </p:cNvSpPr>
            <p:nvPr/>
          </p:nvSpPr>
          <p:spPr bwMode="auto">
            <a:xfrm>
              <a:off x="1020" y="3382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55" name="Oval 259"/>
            <p:cNvSpPr>
              <a:spLocks noChangeArrowheads="1"/>
            </p:cNvSpPr>
            <p:nvPr/>
          </p:nvSpPr>
          <p:spPr bwMode="auto">
            <a:xfrm>
              <a:off x="1164" y="2622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57" name="Oval 261"/>
            <p:cNvSpPr>
              <a:spLocks noChangeArrowheads="1"/>
            </p:cNvSpPr>
            <p:nvPr/>
          </p:nvSpPr>
          <p:spPr bwMode="auto">
            <a:xfrm>
              <a:off x="1644" y="323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sp>
        <p:nvSpPr>
          <p:cNvPr id="541958" name="Oval 262"/>
          <p:cNvSpPr>
            <a:spLocks noChangeArrowheads="1"/>
          </p:cNvSpPr>
          <p:nvPr/>
        </p:nvSpPr>
        <p:spPr bwMode="auto">
          <a:xfrm>
            <a:off x="2838450" y="4086225"/>
            <a:ext cx="204788" cy="207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grpSp>
        <p:nvGrpSpPr>
          <p:cNvPr id="3" name="Group 330"/>
          <p:cNvGrpSpPr>
            <a:grpSpLocks/>
          </p:cNvGrpSpPr>
          <p:nvPr/>
        </p:nvGrpSpPr>
        <p:grpSpPr bwMode="auto">
          <a:xfrm>
            <a:off x="250826" y="3711574"/>
            <a:ext cx="1733549" cy="1547811"/>
            <a:chOff x="158" y="2338"/>
            <a:chExt cx="1092" cy="975"/>
          </a:xfrm>
        </p:grpSpPr>
        <p:sp>
          <p:nvSpPr>
            <p:cNvPr id="540687" name="Text Box 15"/>
            <p:cNvSpPr txBox="1">
              <a:spLocks noChangeArrowheads="1"/>
            </p:cNvSpPr>
            <p:nvPr/>
          </p:nvSpPr>
          <p:spPr bwMode="auto">
            <a:xfrm>
              <a:off x="158" y="2712"/>
              <a:ext cx="1092" cy="601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0000"/>
                  </a:solidFill>
                  <a:latin typeface="Albertus Medium" pitchFamily="34" charset="0"/>
                </a:rPr>
                <a:t>Bessere Verfügbarkeit der Haupt- und Spurennährstoffe</a:t>
              </a:r>
            </a:p>
          </p:txBody>
        </p:sp>
        <p:sp>
          <p:nvSpPr>
            <p:cNvPr id="541962" name="AutoShape 266"/>
            <p:cNvSpPr>
              <a:spLocks noChangeArrowheads="1"/>
            </p:cNvSpPr>
            <p:nvPr/>
          </p:nvSpPr>
          <p:spPr bwMode="auto">
            <a:xfrm>
              <a:off x="683" y="2338"/>
              <a:ext cx="56" cy="367"/>
            </a:xfrm>
            <a:prstGeom prst="downArrow">
              <a:avLst>
                <a:gd name="adj1" fmla="val 50000"/>
                <a:gd name="adj2" fmla="val 80460"/>
              </a:avLst>
            </a:prstGeom>
            <a:solidFill>
              <a:srgbClr val="00A0C6">
                <a:alpha val="50000"/>
              </a:srgbClr>
            </a:solidFill>
            <a:ln w="9525" algn="ctr">
              <a:solidFill>
                <a:srgbClr val="00A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sp>
        <p:nvSpPr>
          <p:cNvPr id="541969" name="Rectangle 273"/>
          <p:cNvSpPr>
            <a:spLocks noChangeArrowheads="1"/>
          </p:cNvSpPr>
          <p:nvPr/>
        </p:nvSpPr>
        <p:spPr bwMode="auto">
          <a:xfrm>
            <a:off x="1065584" y="5295900"/>
            <a:ext cx="165497" cy="1041400"/>
          </a:xfrm>
          <a:prstGeom prst="rect">
            <a:avLst/>
          </a:prstGeom>
          <a:solidFill>
            <a:srgbClr val="09B3EB">
              <a:alpha val="50000"/>
            </a:srgbClr>
          </a:solidFill>
          <a:ln w="25400" algn="ctr">
            <a:solidFill>
              <a:srgbClr val="09B3EB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67" name="AutoShape 271"/>
          <p:cNvSpPr>
            <a:spLocks noChangeArrowheads="1"/>
          </p:cNvSpPr>
          <p:nvPr/>
        </p:nvSpPr>
        <p:spPr bwMode="auto">
          <a:xfrm>
            <a:off x="1231082" y="6242050"/>
            <a:ext cx="1854200" cy="165100"/>
          </a:xfrm>
          <a:prstGeom prst="rightArrow">
            <a:avLst>
              <a:gd name="adj1" fmla="val 50000"/>
              <a:gd name="adj2" fmla="val 280769"/>
            </a:avLst>
          </a:prstGeom>
          <a:solidFill>
            <a:srgbClr val="09B3EB">
              <a:alpha val="50000"/>
            </a:srgbClr>
          </a:solidFill>
          <a:ln w="25400" algn="ctr">
            <a:solidFill>
              <a:srgbClr val="09B3EB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70" name="AutoShape 274"/>
          <p:cNvSpPr>
            <a:spLocks noChangeArrowheads="1"/>
          </p:cNvSpPr>
          <p:nvPr/>
        </p:nvSpPr>
        <p:spPr bwMode="auto">
          <a:xfrm rot="-3628237">
            <a:off x="3540125" y="5416551"/>
            <a:ext cx="174625" cy="584200"/>
          </a:xfrm>
          <a:prstGeom prst="downArrow">
            <a:avLst>
              <a:gd name="adj1" fmla="val 50000"/>
              <a:gd name="adj2" fmla="val 83636"/>
            </a:avLst>
          </a:prstGeom>
          <a:solidFill>
            <a:srgbClr val="00A0C6">
              <a:alpha val="50000"/>
            </a:srgbClr>
          </a:solidFill>
          <a:ln w="9525" algn="ctr">
            <a:solidFill>
              <a:srgbClr val="00A0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71" name="AutoShape 275"/>
          <p:cNvSpPr>
            <a:spLocks noChangeArrowheads="1"/>
          </p:cNvSpPr>
          <p:nvPr/>
        </p:nvSpPr>
        <p:spPr bwMode="auto">
          <a:xfrm rot="10800000">
            <a:off x="6374582" y="3225007"/>
            <a:ext cx="161925" cy="279400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00A0C6">
              <a:alpha val="50000"/>
            </a:srgbClr>
          </a:solidFill>
          <a:ln w="9525" algn="ctr">
            <a:solidFill>
              <a:srgbClr val="00A0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72" name="AutoShape 276"/>
          <p:cNvSpPr>
            <a:spLocks noChangeArrowheads="1"/>
          </p:cNvSpPr>
          <p:nvPr/>
        </p:nvSpPr>
        <p:spPr bwMode="auto">
          <a:xfrm rot="10800000">
            <a:off x="6691313" y="2220913"/>
            <a:ext cx="161925" cy="393700"/>
          </a:xfrm>
          <a:prstGeom prst="downArrow">
            <a:avLst>
              <a:gd name="adj1" fmla="val 50000"/>
              <a:gd name="adj2" fmla="val 60784"/>
            </a:avLst>
          </a:prstGeom>
          <a:solidFill>
            <a:srgbClr val="00A0C6">
              <a:alpha val="50000"/>
            </a:srgbClr>
          </a:solidFill>
          <a:ln w="9525" algn="ctr">
            <a:solidFill>
              <a:srgbClr val="00A0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973" name="AutoShape 277"/>
          <p:cNvSpPr>
            <a:spLocks noChangeArrowheads="1"/>
          </p:cNvSpPr>
          <p:nvPr/>
        </p:nvSpPr>
        <p:spPr bwMode="auto">
          <a:xfrm rot="10800000">
            <a:off x="6357369" y="2408919"/>
            <a:ext cx="187325" cy="393700"/>
          </a:xfrm>
          <a:prstGeom prst="downArrow">
            <a:avLst>
              <a:gd name="adj1" fmla="val 50000"/>
              <a:gd name="adj2" fmla="val 52542"/>
            </a:avLst>
          </a:prstGeom>
          <a:solidFill>
            <a:srgbClr val="00A0C6">
              <a:alpha val="50000"/>
            </a:srgbClr>
          </a:solidFill>
          <a:ln w="9525" algn="ctr">
            <a:solidFill>
              <a:srgbClr val="00A0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</a:endParaRPr>
          </a:p>
        </p:txBody>
      </p:sp>
      <p:grpSp>
        <p:nvGrpSpPr>
          <p:cNvPr id="4" name="Group 336"/>
          <p:cNvGrpSpPr>
            <a:grpSpLocks/>
          </p:cNvGrpSpPr>
          <p:nvPr/>
        </p:nvGrpSpPr>
        <p:grpSpPr bwMode="auto">
          <a:xfrm>
            <a:off x="7160423" y="3851274"/>
            <a:ext cx="1847850" cy="1323974"/>
            <a:chOff x="4608" y="2447"/>
            <a:chExt cx="1164" cy="834"/>
          </a:xfrm>
        </p:grpSpPr>
        <p:sp>
          <p:nvSpPr>
            <p:cNvPr id="540682" name="Text Box 10"/>
            <p:cNvSpPr txBox="1">
              <a:spLocks noChangeArrowheads="1"/>
            </p:cNvSpPr>
            <p:nvPr/>
          </p:nvSpPr>
          <p:spPr bwMode="auto">
            <a:xfrm>
              <a:off x="4608" y="2543"/>
              <a:ext cx="1164" cy="738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0000"/>
                  </a:solidFill>
                  <a:latin typeface="Albertus Medium" pitchFamily="34" charset="0"/>
                </a:rPr>
                <a:t>Schnellere Verfügbarkeit der Nährstoffe aus org. Substanz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rgbClr val="000000"/>
                </a:solidFill>
                <a:latin typeface="Albertus Medium" pitchFamily="34" charset="0"/>
              </a:endParaRPr>
            </a:p>
          </p:txBody>
        </p:sp>
        <p:sp>
          <p:nvSpPr>
            <p:cNvPr id="541974" name="AutoShape 278"/>
            <p:cNvSpPr>
              <a:spLocks noChangeArrowheads="1"/>
            </p:cNvSpPr>
            <p:nvPr/>
          </p:nvSpPr>
          <p:spPr bwMode="auto">
            <a:xfrm>
              <a:off x="5342" y="2447"/>
              <a:ext cx="103" cy="192"/>
            </a:xfrm>
            <a:prstGeom prst="downArrow">
              <a:avLst>
                <a:gd name="adj1" fmla="val 50000"/>
                <a:gd name="adj2" fmla="val 46602"/>
              </a:avLst>
            </a:prstGeom>
            <a:solidFill>
              <a:srgbClr val="00A0C6">
                <a:alpha val="50000"/>
              </a:srgbClr>
            </a:solidFill>
            <a:ln w="9525" algn="ctr">
              <a:solidFill>
                <a:srgbClr val="00A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39"/>
          <p:cNvGrpSpPr>
            <a:grpSpLocks/>
          </p:cNvGrpSpPr>
          <p:nvPr/>
        </p:nvGrpSpPr>
        <p:grpSpPr bwMode="auto">
          <a:xfrm>
            <a:off x="4679131" y="3862388"/>
            <a:ext cx="2303461" cy="1195387"/>
            <a:chOff x="3181" y="2439"/>
            <a:chExt cx="1451" cy="753"/>
          </a:xfrm>
        </p:grpSpPr>
        <p:sp>
          <p:nvSpPr>
            <p:cNvPr id="540742" name="Text Box 70"/>
            <p:cNvSpPr txBox="1">
              <a:spLocks noChangeArrowheads="1"/>
            </p:cNvSpPr>
            <p:nvPr/>
          </p:nvSpPr>
          <p:spPr bwMode="auto">
            <a:xfrm>
              <a:off x="3181" y="2591"/>
              <a:ext cx="1451" cy="601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0000"/>
                  </a:solidFill>
                  <a:latin typeface="Albertus Medium" pitchFamily="34" charset="0"/>
                </a:rPr>
                <a:t>Bildung von wertvollem Dauerhumus, verbesserte Nährstoffkapazität</a:t>
              </a:r>
            </a:p>
          </p:txBody>
        </p:sp>
        <p:sp>
          <p:nvSpPr>
            <p:cNvPr id="541975" name="AutoShape 279"/>
            <p:cNvSpPr>
              <a:spLocks noChangeArrowheads="1"/>
            </p:cNvSpPr>
            <p:nvPr/>
          </p:nvSpPr>
          <p:spPr bwMode="auto">
            <a:xfrm>
              <a:off x="4094" y="2439"/>
              <a:ext cx="119" cy="192"/>
            </a:xfrm>
            <a:prstGeom prst="downArrow">
              <a:avLst>
                <a:gd name="adj1" fmla="val 50000"/>
                <a:gd name="adj2" fmla="val 40336"/>
              </a:avLst>
            </a:prstGeom>
            <a:solidFill>
              <a:srgbClr val="00A0C6">
                <a:alpha val="50000"/>
              </a:srgbClr>
            </a:solidFill>
            <a:ln w="9525" algn="ctr">
              <a:solidFill>
                <a:srgbClr val="00A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37"/>
          <p:cNvGrpSpPr>
            <a:grpSpLocks/>
          </p:cNvGrpSpPr>
          <p:nvPr/>
        </p:nvGrpSpPr>
        <p:grpSpPr bwMode="auto">
          <a:xfrm>
            <a:off x="5954711" y="5078410"/>
            <a:ext cx="2243136" cy="933449"/>
            <a:chOff x="3751" y="3199"/>
            <a:chExt cx="1413" cy="588"/>
          </a:xfrm>
        </p:grpSpPr>
        <p:sp>
          <p:nvSpPr>
            <p:cNvPr id="540738" name="Text Box 66"/>
            <p:cNvSpPr txBox="1">
              <a:spLocks noChangeArrowheads="1"/>
            </p:cNvSpPr>
            <p:nvPr/>
          </p:nvSpPr>
          <p:spPr bwMode="auto">
            <a:xfrm>
              <a:off x="3751" y="3322"/>
              <a:ext cx="1413" cy="46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0000"/>
                  </a:solidFill>
                  <a:latin typeface="Albertus Medium" pitchFamily="34" charset="0"/>
                </a:rPr>
                <a:t>Verstärkte Nährstoffaufnahme durch die Wurzel</a:t>
              </a:r>
            </a:p>
          </p:txBody>
        </p:sp>
        <p:sp>
          <p:nvSpPr>
            <p:cNvPr id="541976" name="AutoShape 280"/>
            <p:cNvSpPr>
              <a:spLocks noChangeArrowheads="1"/>
            </p:cNvSpPr>
            <p:nvPr/>
          </p:nvSpPr>
          <p:spPr bwMode="auto">
            <a:xfrm>
              <a:off x="4086" y="3207"/>
              <a:ext cx="95" cy="176"/>
            </a:xfrm>
            <a:prstGeom prst="downArrow">
              <a:avLst>
                <a:gd name="adj1" fmla="val 50000"/>
                <a:gd name="adj2" fmla="val 46316"/>
              </a:avLst>
            </a:prstGeom>
            <a:solidFill>
              <a:srgbClr val="00A0C6">
                <a:alpha val="50000"/>
              </a:srgbClr>
            </a:solidFill>
            <a:ln w="9525" algn="ctr">
              <a:solidFill>
                <a:srgbClr val="00A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77" name="AutoShape 281"/>
            <p:cNvSpPr>
              <a:spLocks noChangeArrowheads="1"/>
            </p:cNvSpPr>
            <p:nvPr/>
          </p:nvSpPr>
          <p:spPr bwMode="auto">
            <a:xfrm>
              <a:off x="4942" y="3199"/>
              <a:ext cx="111" cy="184"/>
            </a:xfrm>
            <a:prstGeom prst="downArrow">
              <a:avLst>
                <a:gd name="adj1" fmla="val 50000"/>
                <a:gd name="adj2" fmla="val 41441"/>
              </a:avLst>
            </a:prstGeom>
            <a:solidFill>
              <a:srgbClr val="00A0C6">
                <a:alpha val="50000"/>
              </a:srgbClr>
            </a:solidFill>
            <a:ln w="9525" algn="ctr">
              <a:solidFill>
                <a:srgbClr val="00A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38"/>
          <p:cNvGrpSpPr>
            <a:grpSpLocks/>
          </p:cNvGrpSpPr>
          <p:nvPr/>
        </p:nvGrpSpPr>
        <p:grpSpPr bwMode="auto">
          <a:xfrm>
            <a:off x="5791200" y="5283200"/>
            <a:ext cx="2844800" cy="1117600"/>
            <a:chOff x="3648" y="3200"/>
            <a:chExt cx="1792" cy="704"/>
          </a:xfrm>
        </p:grpSpPr>
        <p:sp>
          <p:nvSpPr>
            <p:cNvPr id="541978" name="AutoShape 282"/>
            <p:cNvSpPr>
              <a:spLocks noChangeArrowheads="1"/>
            </p:cNvSpPr>
            <p:nvPr/>
          </p:nvSpPr>
          <p:spPr bwMode="auto">
            <a:xfrm rot="10800000">
              <a:off x="3648" y="3808"/>
              <a:ext cx="1792" cy="96"/>
            </a:xfrm>
            <a:prstGeom prst="rightArrow">
              <a:avLst>
                <a:gd name="adj1" fmla="val 50000"/>
                <a:gd name="adj2" fmla="val 466667"/>
              </a:avLst>
            </a:prstGeom>
            <a:solidFill>
              <a:srgbClr val="09B3EB">
                <a:alpha val="50000"/>
              </a:srgbClr>
            </a:solidFill>
            <a:ln w="25400" algn="ctr">
              <a:solidFill>
                <a:srgbClr val="09B3EB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79" name="Rectangle 283"/>
            <p:cNvSpPr>
              <a:spLocks noChangeArrowheads="1"/>
            </p:cNvSpPr>
            <p:nvPr/>
          </p:nvSpPr>
          <p:spPr bwMode="auto">
            <a:xfrm>
              <a:off x="5376" y="3200"/>
              <a:ext cx="64" cy="664"/>
            </a:xfrm>
            <a:prstGeom prst="rect">
              <a:avLst/>
            </a:prstGeom>
            <a:solidFill>
              <a:srgbClr val="09B3EB">
                <a:alpha val="50000"/>
              </a:srgbClr>
            </a:solidFill>
            <a:ln w="25400" algn="ctr">
              <a:solidFill>
                <a:srgbClr val="09B3EB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80" name="Rectangle 284"/>
            <p:cNvSpPr>
              <a:spLocks noChangeArrowheads="1"/>
            </p:cNvSpPr>
            <p:nvPr/>
          </p:nvSpPr>
          <p:spPr bwMode="auto">
            <a:xfrm>
              <a:off x="4592" y="3752"/>
              <a:ext cx="51" cy="112"/>
            </a:xfrm>
            <a:prstGeom prst="rect">
              <a:avLst/>
            </a:prstGeom>
            <a:solidFill>
              <a:srgbClr val="09B3EB">
                <a:alpha val="50000"/>
              </a:srgbClr>
            </a:solidFill>
            <a:ln w="25400" algn="ctr">
              <a:solidFill>
                <a:srgbClr val="09B3EB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92"/>
          <p:cNvGrpSpPr>
            <a:grpSpLocks/>
          </p:cNvGrpSpPr>
          <p:nvPr/>
        </p:nvGrpSpPr>
        <p:grpSpPr bwMode="auto">
          <a:xfrm>
            <a:off x="5461000" y="736600"/>
            <a:ext cx="2324100" cy="990600"/>
            <a:chOff x="3984" y="448"/>
            <a:chExt cx="1464" cy="624"/>
          </a:xfrm>
        </p:grpSpPr>
        <p:sp>
          <p:nvSpPr>
            <p:cNvPr id="541982" name="Rectangle 286"/>
            <p:cNvSpPr>
              <a:spLocks noChangeArrowheads="1"/>
            </p:cNvSpPr>
            <p:nvPr/>
          </p:nvSpPr>
          <p:spPr bwMode="auto">
            <a:xfrm>
              <a:off x="3984" y="936"/>
              <a:ext cx="112" cy="96"/>
            </a:xfrm>
            <a:prstGeom prst="rect">
              <a:avLst/>
            </a:prstGeom>
            <a:solidFill>
              <a:srgbClr val="008000"/>
            </a:solidFill>
            <a:ln w="2540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83" name="Text Box 287"/>
            <p:cNvSpPr txBox="1">
              <a:spLocks noChangeArrowheads="1"/>
            </p:cNvSpPr>
            <p:nvPr/>
          </p:nvSpPr>
          <p:spPr bwMode="auto">
            <a:xfrm>
              <a:off x="4128" y="856"/>
              <a:ext cx="1104" cy="21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b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>
                  <a:solidFill>
                    <a:srgbClr val="000000"/>
                  </a:solidFill>
                  <a:latin typeface="Albertus Medium" pitchFamily="34" charset="0"/>
                </a:rPr>
                <a:t>Indirekte Kalkwirkung</a:t>
              </a:r>
            </a:p>
          </p:txBody>
        </p:sp>
        <p:sp>
          <p:nvSpPr>
            <p:cNvPr id="541984" name="Rectangle 288"/>
            <p:cNvSpPr>
              <a:spLocks noChangeArrowheads="1"/>
            </p:cNvSpPr>
            <p:nvPr/>
          </p:nvSpPr>
          <p:spPr bwMode="auto">
            <a:xfrm>
              <a:off x="3984" y="704"/>
              <a:ext cx="112" cy="96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85" name="Text Box 289"/>
            <p:cNvSpPr txBox="1">
              <a:spLocks noChangeArrowheads="1"/>
            </p:cNvSpPr>
            <p:nvPr/>
          </p:nvSpPr>
          <p:spPr bwMode="auto">
            <a:xfrm>
              <a:off x="4096" y="632"/>
              <a:ext cx="1104" cy="21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b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>
                  <a:solidFill>
                    <a:srgbClr val="000000"/>
                  </a:solidFill>
                  <a:latin typeface="Albertus Medium" pitchFamily="34" charset="0"/>
                </a:rPr>
                <a:t>Direkte Kalkwirkung</a:t>
              </a:r>
            </a:p>
          </p:txBody>
        </p:sp>
        <p:sp>
          <p:nvSpPr>
            <p:cNvPr id="541986" name="Rectangle 290"/>
            <p:cNvSpPr>
              <a:spLocks noChangeArrowheads="1"/>
            </p:cNvSpPr>
            <p:nvPr/>
          </p:nvSpPr>
          <p:spPr bwMode="auto">
            <a:xfrm>
              <a:off x="3984" y="448"/>
              <a:ext cx="112" cy="96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87" name="Text Box 291"/>
            <p:cNvSpPr txBox="1">
              <a:spLocks noChangeArrowheads="1"/>
            </p:cNvSpPr>
            <p:nvPr/>
          </p:nvSpPr>
          <p:spPr bwMode="auto">
            <a:xfrm>
              <a:off x="4160" y="472"/>
              <a:ext cx="1288" cy="21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b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latin typeface="Albertus Medium" pitchFamily="34" charset="0"/>
                </a:rPr>
                <a:t>Kalkverbrauchende Einflüsse</a:t>
              </a:r>
            </a:p>
          </p:txBody>
        </p:sp>
      </p:grpSp>
      <p:grpSp>
        <p:nvGrpSpPr>
          <p:cNvPr id="9" name="Group 294"/>
          <p:cNvGrpSpPr>
            <a:grpSpLocks/>
          </p:cNvGrpSpPr>
          <p:nvPr/>
        </p:nvGrpSpPr>
        <p:grpSpPr bwMode="auto">
          <a:xfrm>
            <a:off x="2984500" y="0"/>
            <a:ext cx="3014663" cy="6203950"/>
            <a:chOff x="1864" y="6"/>
            <a:chExt cx="1898" cy="3908"/>
          </a:xfrm>
        </p:grpSpPr>
        <p:grpSp>
          <p:nvGrpSpPr>
            <p:cNvPr id="10" name="Group 131"/>
            <p:cNvGrpSpPr>
              <a:grpSpLocks/>
            </p:cNvGrpSpPr>
            <p:nvPr/>
          </p:nvGrpSpPr>
          <p:grpSpPr bwMode="auto">
            <a:xfrm>
              <a:off x="1864" y="6"/>
              <a:ext cx="1898" cy="3908"/>
              <a:chOff x="1864" y="142"/>
              <a:chExt cx="1898" cy="3908"/>
            </a:xfrm>
          </p:grpSpPr>
          <p:sp>
            <p:nvSpPr>
              <p:cNvPr id="540698" name="Line 26"/>
              <p:cNvSpPr>
                <a:spLocks noChangeShapeType="1"/>
              </p:cNvSpPr>
              <p:nvPr/>
            </p:nvSpPr>
            <p:spPr bwMode="auto">
              <a:xfrm>
                <a:off x="1920" y="1856"/>
                <a:ext cx="8" cy="53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699" name="Line 27"/>
              <p:cNvSpPr>
                <a:spLocks noChangeShapeType="1"/>
              </p:cNvSpPr>
              <p:nvPr/>
            </p:nvSpPr>
            <p:spPr bwMode="auto">
              <a:xfrm>
                <a:off x="1864" y="1912"/>
                <a:ext cx="472" cy="101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40708" name="Picture 36" descr="EC Gerste BASF EC 21 - 92 0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6000"/>
              </a:blip>
              <a:srcRect l="66110" t="-558" r="25034" b="7047"/>
              <a:stretch>
                <a:fillRect/>
              </a:stretch>
            </p:blipFill>
            <p:spPr bwMode="auto">
              <a:xfrm>
                <a:off x="2499" y="142"/>
                <a:ext cx="567" cy="17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0709" name="Rectangle 37"/>
              <p:cNvSpPr>
                <a:spLocks noChangeArrowheads="1"/>
              </p:cNvSpPr>
              <p:nvPr/>
            </p:nvSpPr>
            <p:spPr bwMode="auto">
              <a:xfrm>
                <a:off x="2488" y="1190"/>
                <a:ext cx="78" cy="304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13" name="Freeform 41"/>
              <p:cNvSpPr>
                <a:spLocks/>
              </p:cNvSpPr>
              <p:nvPr/>
            </p:nvSpPr>
            <p:spPr bwMode="auto">
              <a:xfrm>
                <a:off x="2839" y="1786"/>
                <a:ext cx="336" cy="5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56"/>
                  </a:cxn>
                  <a:cxn ang="0">
                    <a:pos x="112" y="136"/>
                  </a:cxn>
                  <a:cxn ang="0">
                    <a:pos x="192" y="208"/>
                  </a:cxn>
                  <a:cxn ang="0">
                    <a:pos x="208" y="360"/>
                  </a:cxn>
                  <a:cxn ang="0">
                    <a:pos x="240" y="408"/>
                  </a:cxn>
                  <a:cxn ang="0">
                    <a:pos x="272" y="456"/>
                  </a:cxn>
                  <a:cxn ang="0">
                    <a:pos x="304" y="528"/>
                  </a:cxn>
                  <a:cxn ang="0">
                    <a:pos x="336" y="592"/>
                  </a:cxn>
                </a:cxnLst>
                <a:rect l="0" t="0" r="r" b="b"/>
                <a:pathLst>
                  <a:path w="336" h="592">
                    <a:moveTo>
                      <a:pt x="0" y="0"/>
                    </a:moveTo>
                    <a:cubicBezTo>
                      <a:pt x="26" y="17"/>
                      <a:pt x="38" y="39"/>
                      <a:pt x="64" y="56"/>
                    </a:cubicBezTo>
                    <a:cubicBezTo>
                      <a:pt x="81" y="90"/>
                      <a:pt x="80" y="115"/>
                      <a:pt x="112" y="136"/>
                    </a:cubicBezTo>
                    <a:cubicBezTo>
                      <a:pt x="128" y="200"/>
                      <a:pt x="135" y="189"/>
                      <a:pt x="192" y="208"/>
                    </a:cubicBezTo>
                    <a:cubicBezTo>
                      <a:pt x="199" y="258"/>
                      <a:pt x="194" y="311"/>
                      <a:pt x="208" y="360"/>
                    </a:cubicBezTo>
                    <a:cubicBezTo>
                      <a:pt x="213" y="379"/>
                      <a:pt x="240" y="408"/>
                      <a:pt x="240" y="408"/>
                    </a:cubicBezTo>
                    <a:cubicBezTo>
                      <a:pt x="258" y="481"/>
                      <a:pt x="232" y="406"/>
                      <a:pt x="272" y="456"/>
                    </a:cubicBezTo>
                    <a:cubicBezTo>
                      <a:pt x="283" y="469"/>
                      <a:pt x="297" y="511"/>
                      <a:pt x="304" y="528"/>
                    </a:cubicBezTo>
                    <a:cubicBezTo>
                      <a:pt x="311" y="545"/>
                      <a:pt x="336" y="574"/>
                      <a:pt x="336" y="592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49" name="Freeform 77"/>
              <p:cNvSpPr>
                <a:spLocks/>
              </p:cNvSpPr>
              <p:nvPr/>
            </p:nvSpPr>
            <p:spPr bwMode="auto">
              <a:xfrm>
                <a:off x="2421" y="1830"/>
                <a:ext cx="308" cy="1170"/>
              </a:xfrm>
              <a:custGeom>
                <a:avLst/>
                <a:gdLst/>
                <a:ahLst/>
                <a:cxnLst>
                  <a:cxn ang="0">
                    <a:pos x="297" y="0"/>
                  </a:cxn>
                  <a:cxn ang="0">
                    <a:pos x="282" y="99"/>
                  </a:cxn>
                  <a:cxn ang="0">
                    <a:pos x="261" y="150"/>
                  </a:cxn>
                  <a:cxn ang="0">
                    <a:pos x="270" y="240"/>
                  </a:cxn>
                  <a:cxn ang="0">
                    <a:pos x="270" y="336"/>
                  </a:cxn>
                  <a:cxn ang="0">
                    <a:pos x="249" y="375"/>
                  </a:cxn>
                  <a:cxn ang="0">
                    <a:pos x="225" y="435"/>
                  </a:cxn>
                  <a:cxn ang="0">
                    <a:pos x="216" y="501"/>
                  </a:cxn>
                  <a:cxn ang="0">
                    <a:pos x="207" y="528"/>
                  </a:cxn>
                  <a:cxn ang="0">
                    <a:pos x="204" y="537"/>
                  </a:cxn>
                  <a:cxn ang="0">
                    <a:pos x="180" y="639"/>
                  </a:cxn>
                  <a:cxn ang="0">
                    <a:pos x="180" y="777"/>
                  </a:cxn>
                  <a:cxn ang="0">
                    <a:pos x="147" y="834"/>
                  </a:cxn>
                  <a:cxn ang="0">
                    <a:pos x="135" y="861"/>
                  </a:cxn>
                  <a:cxn ang="0">
                    <a:pos x="126" y="888"/>
                  </a:cxn>
                  <a:cxn ang="0">
                    <a:pos x="120" y="918"/>
                  </a:cxn>
                  <a:cxn ang="0">
                    <a:pos x="105" y="942"/>
                  </a:cxn>
                  <a:cxn ang="0">
                    <a:pos x="96" y="975"/>
                  </a:cxn>
                  <a:cxn ang="0">
                    <a:pos x="78" y="987"/>
                  </a:cxn>
                  <a:cxn ang="0">
                    <a:pos x="63" y="1017"/>
                  </a:cxn>
                  <a:cxn ang="0">
                    <a:pos x="48" y="1056"/>
                  </a:cxn>
                  <a:cxn ang="0">
                    <a:pos x="36" y="1113"/>
                  </a:cxn>
                  <a:cxn ang="0">
                    <a:pos x="12" y="1161"/>
                  </a:cxn>
                  <a:cxn ang="0">
                    <a:pos x="0" y="1170"/>
                  </a:cxn>
                </a:cxnLst>
                <a:rect l="0" t="0" r="r" b="b"/>
                <a:pathLst>
                  <a:path w="308" h="1170">
                    <a:moveTo>
                      <a:pt x="297" y="0"/>
                    </a:moveTo>
                    <a:cubicBezTo>
                      <a:pt x="308" y="33"/>
                      <a:pt x="308" y="73"/>
                      <a:pt x="282" y="99"/>
                    </a:cubicBezTo>
                    <a:cubicBezTo>
                      <a:pt x="276" y="116"/>
                      <a:pt x="268" y="133"/>
                      <a:pt x="261" y="150"/>
                    </a:cubicBezTo>
                    <a:cubicBezTo>
                      <a:pt x="265" y="180"/>
                      <a:pt x="265" y="210"/>
                      <a:pt x="270" y="240"/>
                    </a:cubicBezTo>
                    <a:cubicBezTo>
                      <a:pt x="273" y="289"/>
                      <a:pt x="275" y="285"/>
                      <a:pt x="270" y="336"/>
                    </a:cubicBezTo>
                    <a:cubicBezTo>
                      <a:pt x="269" y="351"/>
                      <a:pt x="249" y="375"/>
                      <a:pt x="249" y="375"/>
                    </a:cubicBezTo>
                    <a:cubicBezTo>
                      <a:pt x="244" y="397"/>
                      <a:pt x="231" y="413"/>
                      <a:pt x="225" y="435"/>
                    </a:cubicBezTo>
                    <a:cubicBezTo>
                      <a:pt x="223" y="455"/>
                      <a:pt x="222" y="480"/>
                      <a:pt x="216" y="501"/>
                    </a:cubicBezTo>
                    <a:cubicBezTo>
                      <a:pt x="213" y="510"/>
                      <a:pt x="210" y="519"/>
                      <a:pt x="207" y="528"/>
                    </a:cubicBezTo>
                    <a:cubicBezTo>
                      <a:pt x="206" y="531"/>
                      <a:pt x="204" y="537"/>
                      <a:pt x="204" y="537"/>
                    </a:cubicBezTo>
                    <a:cubicBezTo>
                      <a:pt x="200" y="612"/>
                      <a:pt x="197" y="587"/>
                      <a:pt x="180" y="639"/>
                    </a:cubicBezTo>
                    <a:cubicBezTo>
                      <a:pt x="183" y="683"/>
                      <a:pt x="194" y="734"/>
                      <a:pt x="180" y="777"/>
                    </a:cubicBezTo>
                    <a:cubicBezTo>
                      <a:pt x="177" y="801"/>
                      <a:pt x="172" y="826"/>
                      <a:pt x="147" y="834"/>
                    </a:cubicBezTo>
                    <a:cubicBezTo>
                      <a:pt x="133" y="853"/>
                      <a:pt x="141" y="838"/>
                      <a:pt x="135" y="861"/>
                    </a:cubicBezTo>
                    <a:cubicBezTo>
                      <a:pt x="133" y="870"/>
                      <a:pt x="126" y="888"/>
                      <a:pt x="126" y="888"/>
                    </a:cubicBezTo>
                    <a:cubicBezTo>
                      <a:pt x="130" y="900"/>
                      <a:pt x="127" y="907"/>
                      <a:pt x="120" y="918"/>
                    </a:cubicBezTo>
                    <a:cubicBezTo>
                      <a:pt x="115" y="926"/>
                      <a:pt x="105" y="942"/>
                      <a:pt x="105" y="942"/>
                    </a:cubicBezTo>
                    <a:cubicBezTo>
                      <a:pt x="104" y="953"/>
                      <a:pt x="106" y="967"/>
                      <a:pt x="96" y="975"/>
                    </a:cubicBezTo>
                    <a:cubicBezTo>
                      <a:pt x="91" y="980"/>
                      <a:pt x="78" y="987"/>
                      <a:pt x="78" y="987"/>
                    </a:cubicBezTo>
                    <a:cubicBezTo>
                      <a:pt x="71" y="997"/>
                      <a:pt x="70" y="1007"/>
                      <a:pt x="63" y="1017"/>
                    </a:cubicBezTo>
                    <a:cubicBezTo>
                      <a:pt x="59" y="1031"/>
                      <a:pt x="53" y="1042"/>
                      <a:pt x="48" y="1056"/>
                    </a:cubicBezTo>
                    <a:cubicBezTo>
                      <a:pt x="45" y="1095"/>
                      <a:pt x="45" y="1087"/>
                      <a:pt x="36" y="1113"/>
                    </a:cubicBezTo>
                    <a:cubicBezTo>
                      <a:pt x="33" y="1145"/>
                      <a:pt x="39" y="1152"/>
                      <a:pt x="12" y="1161"/>
                    </a:cubicBezTo>
                    <a:cubicBezTo>
                      <a:pt x="8" y="1164"/>
                      <a:pt x="0" y="1170"/>
                      <a:pt x="0" y="1170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0" name="Freeform 78"/>
              <p:cNvSpPr>
                <a:spLocks/>
              </p:cNvSpPr>
              <p:nvPr/>
            </p:nvSpPr>
            <p:spPr bwMode="auto">
              <a:xfrm>
                <a:off x="2772" y="1824"/>
                <a:ext cx="136" cy="13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30"/>
                  </a:cxn>
                  <a:cxn ang="0">
                    <a:pos x="30" y="54"/>
                  </a:cxn>
                  <a:cxn ang="0">
                    <a:pos x="30" y="159"/>
                  </a:cxn>
                  <a:cxn ang="0">
                    <a:pos x="39" y="285"/>
                  </a:cxn>
                  <a:cxn ang="0">
                    <a:pos x="36" y="405"/>
                  </a:cxn>
                  <a:cxn ang="0">
                    <a:pos x="39" y="462"/>
                  </a:cxn>
                  <a:cxn ang="0">
                    <a:pos x="60" y="489"/>
                  </a:cxn>
                  <a:cxn ang="0">
                    <a:pos x="75" y="546"/>
                  </a:cxn>
                  <a:cxn ang="0">
                    <a:pos x="60" y="750"/>
                  </a:cxn>
                  <a:cxn ang="0">
                    <a:pos x="57" y="771"/>
                  </a:cxn>
                  <a:cxn ang="0">
                    <a:pos x="60" y="837"/>
                  </a:cxn>
                  <a:cxn ang="0">
                    <a:pos x="123" y="873"/>
                  </a:cxn>
                  <a:cxn ang="0">
                    <a:pos x="126" y="939"/>
                  </a:cxn>
                  <a:cxn ang="0">
                    <a:pos x="108" y="1017"/>
                  </a:cxn>
                  <a:cxn ang="0">
                    <a:pos x="111" y="1065"/>
                  </a:cxn>
                  <a:cxn ang="0">
                    <a:pos x="129" y="1092"/>
                  </a:cxn>
                  <a:cxn ang="0">
                    <a:pos x="129" y="1158"/>
                  </a:cxn>
                  <a:cxn ang="0">
                    <a:pos x="123" y="1308"/>
                  </a:cxn>
                </a:cxnLst>
                <a:rect l="0" t="0" r="r" b="b"/>
                <a:pathLst>
                  <a:path w="137" h="1308">
                    <a:moveTo>
                      <a:pt x="0" y="0"/>
                    </a:moveTo>
                    <a:cubicBezTo>
                      <a:pt x="12" y="12"/>
                      <a:pt x="19" y="15"/>
                      <a:pt x="24" y="30"/>
                    </a:cubicBezTo>
                    <a:cubicBezTo>
                      <a:pt x="27" y="38"/>
                      <a:pt x="30" y="54"/>
                      <a:pt x="30" y="54"/>
                    </a:cubicBezTo>
                    <a:cubicBezTo>
                      <a:pt x="32" y="89"/>
                      <a:pt x="41" y="125"/>
                      <a:pt x="30" y="159"/>
                    </a:cubicBezTo>
                    <a:cubicBezTo>
                      <a:pt x="36" y="275"/>
                      <a:pt x="29" y="234"/>
                      <a:pt x="39" y="285"/>
                    </a:cubicBezTo>
                    <a:cubicBezTo>
                      <a:pt x="41" y="322"/>
                      <a:pt x="48" y="369"/>
                      <a:pt x="36" y="405"/>
                    </a:cubicBezTo>
                    <a:cubicBezTo>
                      <a:pt x="37" y="424"/>
                      <a:pt x="37" y="443"/>
                      <a:pt x="39" y="462"/>
                    </a:cubicBezTo>
                    <a:cubicBezTo>
                      <a:pt x="40" y="476"/>
                      <a:pt x="55" y="477"/>
                      <a:pt x="60" y="489"/>
                    </a:cubicBezTo>
                    <a:cubicBezTo>
                      <a:pt x="68" y="508"/>
                      <a:pt x="70" y="527"/>
                      <a:pt x="75" y="546"/>
                    </a:cubicBezTo>
                    <a:cubicBezTo>
                      <a:pt x="81" y="615"/>
                      <a:pt x="86" y="685"/>
                      <a:pt x="60" y="750"/>
                    </a:cubicBezTo>
                    <a:cubicBezTo>
                      <a:pt x="59" y="757"/>
                      <a:pt x="57" y="764"/>
                      <a:pt x="57" y="771"/>
                    </a:cubicBezTo>
                    <a:cubicBezTo>
                      <a:pt x="57" y="793"/>
                      <a:pt x="57" y="815"/>
                      <a:pt x="60" y="837"/>
                    </a:cubicBezTo>
                    <a:cubicBezTo>
                      <a:pt x="62" y="854"/>
                      <a:pt x="112" y="867"/>
                      <a:pt x="123" y="873"/>
                    </a:cubicBezTo>
                    <a:cubicBezTo>
                      <a:pt x="137" y="893"/>
                      <a:pt x="134" y="916"/>
                      <a:pt x="126" y="939"/>
                    </a:cubicBezTo>
                    <a:cubicBezTo>
                      <a:pt x="123" y="966"/>
                      <a:pt x="118" y="992"/>
                      <a:pt x="108" y="1017"/>
                    </a:cubicBezTo>
                    <a:cubicBezTo>
                      <a:pt x="109" y="1033"/>
                      <a:pt x="108" y="1049"/>
                      <a:pt x="111" y="1065"/>
                    </a:cubicBezTo>
                    <a:cubicBezTo>
                      <a:pt x="112" y="1072"/>
                      <a:pt x="126" y="1083"/>
                      <a:pt x="129" y="1092"/>
                    </a:cubicBezTo>
                    <a:cubicBezTo>
                      <a:pt x="130" y="1112"/>
                      <a:pt x="126" y="1141"/>
                      <a:pt x="129" y="1158"/>
                    </a:cubicBezTo>
                    <a:cubicBezTo>
                      <a:pt x="113" y="1206"/>
                      <a:pt x="123" y="1256"/>
                      <a:pt x="123" y="1308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1" name="Freeform 79"/>
              <p:cNvSpPr>
                <a:spLocks/>
              </p:cNvSpPr>
              <p:nvPr/>
            </p:nvSpPr>
            <p:spPr bwMode="auto">
              <a:xfrm>
                <a:off x="2097" y="1815"/>
                <a:ext cx="645" cy="294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24" y="270"/>
                  </a:cxn>
                  <a:cxn ang="0">
                    <a:pos x="42" y="258"/>
                  </a:cxn>
                  <a:cxn ang="0">
                    <a:pos x="102" y="258"/>
                  </a:cxn>
                  <a:cxn ang="0">
                    <a:pos x="120" y="246"/>
                  </a:cxn>
                  <a:cxn ang="0">
                    <a:pos x="144" y="186"/>
                  </a:cxn>
                  <a:cxn ang="0">
                    <a:pos x="174" y="177"/>
                  </a:cxn>
                  <a:cxn ang="0">
                    <a:pos x="243" y="192"/>
                  </a:cxn>
                  <a:cxn ang="0">
                    <a:pos x="309" y="147"/>
                  </a:cxn>
                  <a:cxn ang="0">
                    <a:pos x="444" y="123"/>
                  </a:cxn>
                  <a:cxn ang="0">
                    <a:pos x="501" y="54"/>
                  </a:cxn>
                  <a:cxn ang="0">
                    <a:pos x="540" y="30"/>
                  </a:cxn>
                  <a:cxn ang="0">
                    <a:pos x="555" y="18"/>
                  </a:cxn>
                  <a:cxn ang="0">
                    <a:pos x="579" y="12"/>
                  </a:cxn>
                  <a:cxn ang="0">
                    <a:pos x="624" y="12"/>
                  </a:cxn>
                  <a:cxn ang="0">
                    <a:pos x="645" y="0"/>
                  </a:cxn>
                </a:cxnLst>
                <a:rect l="0" t="0" r="r" b="b"/>
                <a:pathLst>
                  <a:path w="645" h="294">
                    <a:moveTo>
                      <a:pt x="0" y="294"/>
                    </a:moveTo>
                    <a:cubicBezTo>
                      <a:pt x="10" y="287"/>
                      <a:pt x="14" y="278"/>
                      <a:pt x="24" y="270"/>
                    </a:cubicBezTo>
                    <a:cubicBezTo>
                      <a:pt x="30" y="266"/>
                      <a:pt x="42" y="258"/>
                      <a:pt x="42" y="258"/>
                    </a:cubicBezTo>
                    <a:cubicBezTo>
                      <a:pt x="63" y="260"/>
                      <a:pt x="81" y="264"/>
                      <a:pt x="102" y="258"/>
                    </a:cubicBezTo>
                    <a:cubicBezTo>
                      <a:pt x="109" y="256"/>
                      <a:pt x="120" y="246"/>
                      <a:pt x="120" y="246"/>
                    </a:cubicBezTo>
                    <a:cubicBezTo>
                      <a:pt x="123" y="237"/>
                      <a:pt x="137" y="190"/>
                      <a:pt x="144" y="186"/>
                    </a:cubicBezTo>
                    <a:cubicBezTo>
                      <a:pt x="153" y="180"/>
                      <a:pt x="174" y="177"/>
                      <a:pt x="174" y="177"/>
                    </a:cubicBezTo>
                    <a:cubicBezTo>
                      <a:pt x="200" y="180"/>
                      <a:pt x="218" y="184"/>
                      <a:pt x="243" y="192"/>
                    </a:cubicBezTo>
                    <a:cubicBezTo>
                      <a:pt x="273" y="182"/>
                      <a:pt x="283" y="162"/>
                      <a:pt x="309" y="147"/>
                    </a:cubicBezTo>
                    <a:cubicBezTo>
                      <a:pt x="350" y="124"/>
                      <a:pt x="399" y="126"/>
                      <a:pt x="444" y="123"/>
                    </a:cubicBezTo>
                    <a:cubicBezTo>
                      <a:pt x="448" y="65"/>
                      <a:pt x="448" y="65"/>
                      <a:pt x="501" y="54"/>
                    </a:cubicBezTo>
                    <a:cubicBezTo>
                      <a:pt x="515" y="44"/>
                      <a:pt x="523" y="34"/>
                      <a:pt x="540" y="30"/>
                    </a:cubicBezTo>
                    <a:cubicBezTo>
                      <a:pt x="545" y="26"/>
                      <a:pt x="549" y="21"/>
                      <a:pt x="555" y="18"/>
                    </a:cubicBezTo>
                    <a:cubicBezTo>
                      <a:pt x="562" y="15"/>
                      <a:pt x="579" y="12"/>
                      <a:pt x="579" y="12"/>
                    </a:cubicBezTo>
                    <a:cubicBezTo>
                      <a:pt x="599" y="15"/>
                      <a:pt x="603" y="17"/>
                      <a:pt x="624" y="12"/>
                    </a:cubicBezTo>
                    <a:cubicBezTo>
                      <a:pt x="632" y="10"/>
                      <a:pt x="645" y="0"/>
                      <a:pt x="645" y="0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2" name="Freeform 80"/>
              <p:cNvSpPr>
                <a:spLocks/>
              </p:cNvSpPr>
              <p:nvPr/>
            </p:nvSpPr>
            <p:spPr bwMode="auto">
              <a:xfrm>
                <a:off x="2892" y="1809"/>
                <a:ext cx="870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15"/>
                  </a:cxn>
                  <a:cxn ang="0">
                    <a:pos x="168" y="33"/>
                  </a:cxn>
                  <a:cxn ang="0">
                    <a:pos x="210" y="42"/>
                  </a:cxn>
                  <a:cxn ang="0">
                    <a:pos x="273" y="69"/>
                  </a:cxn>
                  <a:cxn ang="0">
                    <a:pos x="300" y="84"/>
                  </a:cxn>
                  <a:cxn ang="0">
                    <a:pos x="414" y="114"/>
                  </a:cxn>
                  <a:cxn ang="0">
                    <a:pos x="480" y="123"/>
                  </a:cxn>
                  <a:cxn ang="0">
                    <a:pos x="519" y="162"/>
                  </a:cxn>
                  <a:cxn ang="0">
                    <a:pos x="564" y="189"/>
                  </a:cxn>
                  <a:cxn ang="0">
                    <a:pos x="672" y="201"/>
                  </a:cxn>
                  <a:cxn ang="0">
                    <a:pos x="684" y="219"/>
                  </a:cxn>
                  <a:cxn ang="0">
                    <a:pos x="753" y="243"/>
                  </a:cxn>
                  <a:cxn ang="0">
                    <a:pos x="858" y="258"/>
                  </a:cxn>
                  <a:cxn ang="0">
                    <a:pos x="870" y="267"/>
                  </a:cxn>
                </a:cxnLst>
                <a:rect l="0" t="0" r="r" b="b"/>
                <a:pathLst>
                  <a:path w="870" h="267">
                    <a:moveTo>
                      <a:pt x="0" y="0"/>
                    </a:moveTo>
                    <a:cubicBezTo>
                      <a:pt x="33" y="7"/>
                      <a:pt x="65" y="12"/>
                      <a:pt x="99" y="15"/>
                    </a:cubicBezTo>
                    <a:cubicBezTo>
                      <a:pt x="121" y="26"/>
                      <a:pt x="143" y="30"/>
                      <a:pt x="168" y="33"/>
                    </a:cubicBezTo>
                    <a:cubicBezTo>
                      <a:pt x="182" y="38"/>
                      <a:pt x="196" y="37"/>
                      <a:pt x="210" y="42"/>
                    </a:cubicBezTo>
                    <a:cubicBezTo>
                      <a:pt x="225" y="57"/>
                      <a:pt x="252" y="65"/>
                      <a:pt x="273" y="69"/>
                    </a:cubicBezTo>
                    <a:cubicBezTo>
                      <a:pt x="281" y="81"/>
                      <a:pt x="286" y="81"/>
                      <a:pt x="300" y="84"/>
                    </a:cubicBezTo>
                    <a:cubicBezTo>
                      <a:pt x="333" y="106"/>
                      <a:pt x="375" y="111"/>
                      <a:pt x="414" y="114"/>
                    </a:cubicBezTo>
                    <a:cubicBezTo>
                      <a:pt x="456" y="122"/>
                      <a:pt x="434" y="119"/>
                      <a:pt x="480" y="123"/>
                    </a:cubicBezTo>
                    <a:cubicBezTo>
                      <a:pt x="494" y="137"/>
                      <a:pt x="499" y="155"/>
                      <a:pt x="519" y="162"/>
                    </a:cubicBezTo>
                    <a:cubicBezTo>
                      <a:pt x="525" y="179"/>
                      <a:pt x="548" y="186"/>
                      <a:pt x="564" y="189"/>
                    </a:cubicBezTo>
                    <a:cubicBezTo>
                      <a:pt x="600" y="196"/>
                      <a:pt x="635" y="199"/>
                      <a:pt x="672" y="201"/>
                    </a:cubicBezTo>
                    <a:cubicBezTo>
                      <a:pt x="677" y="206"/>
                      <a:pt x="678" y="214"/>
                      <a:pt x="684" y="219"/>
                    </a:cubicBezTo>
                    <a:cubicBezTo>
                      <a:pt x="692" y="226"/>
                      <a:pt x="741" y="241"/>
                      <a:pt x="753" y="243"/>
                    </a:cubicBezTo>
                    <a:cubicBezTo>
                      <a:pt x="781" y="257"/>
                      <a:pt x="829" y="256"/>
                      <a:pt x="858" y="258"/>
                    </a:cubicBezTo>
                    <a:cubicBezTo>
                      <a:pt x="868" y="265"/>
                      <a:pt x="864" y="261"/>
                      <a:pt x="870" y="267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4" name="Freeform 82"/>
              <p:cNvSpPr>
                <a:spLocks/>
              </p:cNvSpPr>
              <p:nvPr/>
            </p:nvSpPr>
            <p:spPr bwMode="auto">
              <a:xfrm>
                <a:off x="2100" y="1836"/>
                <a:ext cx="627" cy="711"/>
              </a:xfrm>
              <a:custGeom>
                <a:avLst/>
                <a:gdLst/>
                <a:ahLst/>
                <a:cxnLst>
                  <a:cxn ang="0">
                    <a:pos x="0" y="711"/>
                  </a:cxn>
                  <a:cxn ang="0">
                    <a:pos x="72" y="615"/>
                  </a:cxn>
                  <a:cxn ang="0">
                    <a:pos x="147" y="558"/>
                  </a:cxn>
                  <a:cxn ang="0">
                    <a:pos x="165" y="540"/>
                  </a:cxn>
                  <a:cxn ang="0">
                    <a:pos x="216" y="516"/>
                  </a:cxn>
                  <a:cxn ang="0">
                    <a:pos x="234" y="450"/>
                  </a:cxn>
                  <a:cxn ang="0">
                    <a:pos x="273" y="420"/>
                  </a:cxn>
                  <a:cxn ang="0">
                    <a:pos x="309" y="384"/>
                  </a:cxn>
                  <a:cxn ang="0">
                    <a:pos x="342" y="363"/>
                  </a:cxn>
                  <a:cxn ang="0">
                    <a:pos x="372" y="333"/>
                  </a:cxn>
                  <a:cxn ang="0">
                    <a:pos x="384" y="321"/>
                  </a:cxn>
                  <a:cxn ang="0">
                    <a:pos x="390" y="312"/>
                  </a:cxn>
                  <a:cxn ang="0">
                    <a:pos x="423" y="288"/>
                  </a:cxn>
                  <a:cxn ang="0">
                    <a:pos x="447" y="264"/>
                  </a:cxn>
                  <a:cxn ang="0">
                    <a:pos x="495" y="198"/>
                  </a:cxn>
                  <a:cxn ang="0">
                    <a:pos x="522" y="75"/>
                  </a:cxn>
                  <a:cxn ang="0">
                    <a:pos x="546" y="33"/>
                  </a:cxn>
                  <a:cxn ang="0">
                    <a:pos x="582" y="18"/>
                  </a:cxn>
                  <a:cxn ang="0">
                    <a:pos x="627" y="0"/>
                  </a:cxn>
                </a:cxnLst>
                <a:rect l="0" t="0" r="r" b="b"/>
                <a:pathLst>
                  <a:path w="627" h="711">
                    <a:moveTo>
                      <a:pt x="0" y="711"/>
                    </a:moveTo>
                    <a:cubicBezTo>
                      <a:pt x="33" y="686"/>
                      <a:pt x="45" y="645"/>
                      <a:pt x="72" y="615"/>
                    </a:cubicBezTo>
                    <a:cubicBezTo>
                      <a:pt x="94" y="591"/>
                      <a:pt x="122" y="577"/>
                      <a:pt x="147" y="558"/>
                    </a:cubicBezTo>
                    <a:cubicBezTo>
                      <a:pt x="154" y="553"/>
                      <a:pt x="157" y="543"/>
                      <a:pt x="165" y="540"/>
                    </a:cubicBezTo>
                    <a:cubicBezTo>
                      <a:pt x="183" y="534"/>
                      <a:pt x="201" y="526"/>
                      <a:pt x="216" y="516"/>
                    </a:cubicBezTo>
                    <a:cubicBezTo>
                      <a:pt x="219" y="496"/>
                      <a:pt x="224" y="468"/>
                      <a:pt x="234" y="450"/>
                    </a:cubicBezTo>
                    <a:cubicBezTo>
                      <a:pt x="241" y="438"/>
                      <a:pt x="262" y="429"/>
                      <a:pt x="273" y="420"/>
                    </a:cubicBezTo>
                    <a:cubicBezTo>
                      <a:pt x="286" y="409"/>
                      <a:pt x="296" y="395"/>
                      <a:pt x="309" y="384"/>
                    </a:cubicBezTo>
                    <a:cubicBezTo>
                      <a:pt x="318" y="376"/>
                      <a:pt x="332" y="370"/>
                      <a:pt x="342" y="363"/>
                    </a:cubicBezTo>
                    <a:cubicBezTo>
                      <a:pt x="353" y="355"/>
                      <a:pt x="362" y="342"/>
                      <a:pt x="372" y="333"/>
                    </a:cubicBezTo>
                    <a:cubicBezTo>
                      <a:pt x="376" y="329"/>
                      <a:pt x="380" y="325"/>
                      <a:pt x="384" y="321"/>
                    </a:cubicBezTo>
                    <a:cubicBezTo>
                      <a:pt x="386" y="318"/>
                      <a:pt x="387" y="315"/>
                      <a:pt x="390" y="312"/>
                    </a:cubicBezTo>
                    <a:cubicBezTo>
                      <a:pt x="399" y="303"/>
                      <a:pt x="413" y="297"/>
                      <a:pt x="423" y="288"/>
                    </a:cubicBezTo>
                    <a:cubicBezTo>
                      <a:pt x="434" y="279"/>
                      <a:pt x="434" y="268"/>
                      <a:pt x="447" y="264"/>
                    </a:cubicBezTo>
                    <a:cubicBezTo>
                      <a:pt x="467" y="244"/>
                      <a:pt x="480" y="221"/>
                      <a:pt x="495" y="198"/>
                    </a:cubicBezTo>
                    <a:cubicBezTo>
                      <a:pt x="499" y="157"/>
                      <a:pt x="509" y="114"/>
                      <a:pt x="522" y="75"/>
                    </a:cubicBezTo>
                    <a:cubicBezTo>
                      <a:pt x="526" y="62"/>
                      <a:pt x="532" y="38"/>
                      <a:pt x="546" y="33"/>
                    </a:cubicBezTo>
                    <a:cubicBezTo>
                      <a:pt x="563" y="39"/>
                      <a:pt x="567" y="23"/>
                      <a:pt x="582" y="18"/>
                    </a:cubicBezTo>
                    <a:cubicBezTo>
                      <a:pt x="600" y="0"/>
                      <a:pt x="600" y="0"/>
                      <a:pt x="627" y="0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5" name="Freeform 83"/>
              <p:cNvSpPr>
                <a:spLocks/>
              </p:cNvSpPr>
              <p:nvPr/>
            </p:nvSpPr>
            <p:spPr bwMode="auto">
              <a:xfrm>
                <a:off x="2802" y="1818"/>
                <a:ext cx="819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33"/>
                  </a:cxn>
                  <a:cxn ang="0">
                    <a:pos x="117" y="84"/>
                  </a:cxn>
                  <a:cxn ang="0">
                    <a:pos x="156" y="93"/>
                  </a:cxn>
                  <a:cxn ang="0">
                    <a:pos x="198" y="159"/>
                  </a:cxn>
                  <a:cxn ang="0">
                    <a:pos x="351" y="225"/>
                  </a:cxn>
                  <a:cxn ang="0">
                    <a:pos x="417" y="306"/>
                  </a:cxn>
                  <a:cxn ang="0">
                    <a:pos x="450" y="327"/>
                  </a:cxn>
                  <a:cxn ang="0">
                    <a:pos x="480" y="342"/>
                  </a:cxn>
                  <a:cxn ang="0">
                    <a:pos x="534" y="384"/>
                  </a:cxn>
                  <a:cxn ang="0">
                    <a:pos x="681" y="417"/>
                  </a:cxn>
                  <a:cxn ang="0">
                    <a:pos x="720" y="423"/>
                  </a:cxn>
                  <a:cxn ang="0">
                    <a:pos x="741" y="453"/>
                  </a:cxn>
                  <a:cxn ang="0">
                    <a:pos x="759" y="483"/>
                  </a:cxn>
                  <a:cxn ang="0">
                    <a:pos x="819" y="513"/>
                  </a:cxn>
                </a:cxnLst>
                <a:rect l="0" t="0" r="r" b="b"/>
                <a:pathLst>
                  <a:path w="819" h="513">
                    <a:moveTo>
                      <a:pt x="0" y="0"/>
                    </a:moveTo>
                    <a:cubicBezTo>
                      <a:pt x="28" y="5"/>
                      <a:pt x="49" y="13"/>
                      <a:pt x="69" y="33"/>
                    </a:cubicBezTo>
                    <a:cubicBezTo>
                      <a:pt x="78" y="59"/>
                      <a:pt x="93" y="72"/>
                      <a:pt x="117" y="84"/>
                    </a:cubicBezTo>
                    <a:cubicBezTo>
                      <a:pt x="129" y="90"/>
                      <a:pt x="156" y="93"/>
                      <a:pt x="156" y="93"/>
                    </a:cubicBezTo>
                    <a:cubicBezTo>
                      <a:pt x="173" y="115"/>
                      <a:pt x="183" y="137"/>
                      <a:pt x="198" y="159"/>
                    </a:cubicBezTo>
                    <a:cubicBezTo>
                      <a:pt x="213" y="219"/>
                      <a:pt x="302" y="215"/>
                      <a:pt x="351" y="225"/>
                    </a:cubicBezTo>
                    <a:cubicBezTo>
                      <a:pt x="367" y="273"/>
                      <a:pt x="378" y="278"/>
                      <a:pt x="417" y="306"/>
                    </a:cubicBezTo>
                    <a:cubicBezTo>
                      <a:pt x="430" y="315"/>
                      <a:pt x="434" y="321"/>
                      <a:pt x="450" y="327"/>
                    </a:cubicBezTo>
                    <a:cubicBezTo>
                      <a:pt x="460" y="337"/>
                      <a:pt x="466" y="338"/>
                      <a:pt x="480" y="342"/>
                    </a:cubicBezTo>
                    <a:cubicBezTo>
                      <a:pt x="495" y="357"/>
                      <a:pt x="513" y="379"/>
                      <a:pt x="534" y="384"/>
                    </a:cubicBezTo>
                    <a:cubicBezTo>
                      <a:pt x="566" y="416"/>
                      <a:pt x="638" y="413"/>
                      <a:pt x="681" y="417"/>
                    </a:cubicBezTo>
                    <a:cubicBezTo>
                      <a:pt x="694" y="420"/>
                      <a:pt x="709" y="416"/>
                      <a:pt x="720" y="423"/>
                    </a:cubicBezTo>
                    <a:cubicBezTo>
                      <a:pt x="731" y="429"/>
                      <a:pt x="735" y="443"/>
                      <a:pt x="741" y="453"/>
                    </a:cubicBezTo>
                    <a:cubicBezTo>
                      <a:pt x="747" y="463"/>
                      <a:pt x="759" y="483"/>
                      <a:pt x="759" y="483"/>
                    </a:cubicBezTo>
                    <a:cubicBezTo>
                      <a:pt x="766" y="513"/>
                      <a:pt x="792" y="513"/>
                      <a:pt x="819" y="513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6" name="Freeform 84"/>
              <p:cNvSpPr>
                <a:spLocks/>
              </p:cNvSpPr>
              <p:nvPr/>
            </p:nvSpPr>
            <p:spPr bwMode="auto">
              <a:xfrm>
                <a:off x="2787" y="1812"/>
                <a:ext cx="525" cy="7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9"/>
                  </a:cxn>
                  <a:cxn ang="0">
                    <a:pos x="27" y="21"/>
                  </a:cxn>
                  <a:cxn ang="0">
                    <a:pos x="36" y="27"/>
                  </a:cxn>
                  <a:cxn ang="0">
                    <a:pos x="66" y="57"/>
                  </a:cxn>
                  <a:cxn ang="0">
                    <a:pos x="90" y="168"/>
                  </a:cxn>
                  <a:cxn ang="0">
                    <a:pos x="102" y="228"/>
                  </a:cxn>
                  <a:cxn ang="0">
                    <a:pos x="135" y="384"/>
                  </a:cxn>
                  <a:cxn ang="0">
                    <a:pos x="174" y="465"/>
                  </a:cxn>
                  <a:cxn ang="0">
                    <a:pos x="186" y="534"/>
                  </a:cxn>
                  <a:cxn ang="0">
                    <a:pos x="294" y="585"/>
                  </a:cxn>
                  <a:cxn ang="0">
                    <a:pos x="315" y="612"/>
                  </a:cxn>
                  <a:cxn ang="0">
                    <a:pos x="336" y="669"/>
                  </a:cxn>
                  <a:cxn ang="0">
                    <a:pos x="396" y="708"/>
                  </a:cxn>
                  <a:cxn ang="0">
                    <a:pos x="423" y="738"/>
                  </a:cxn>
                  <a:cxn ang="0">
                    <a:pos x="432" y="768"/>
                  </a:cxn>
                  <a:cxn ang="0">
                    <a:pos x="450" y="774"/>
                  </a:cxn>
                  <a:cxn ang="0">
                    <a:pos x="495" y="789"/>
                  </a:cxn>
                  <a:cxn ang="0">
                    <a:pos x="525" y="795"/>
                  </a:cxn>
                </a:cxnLst>
                <a:rect l="0" t="0" r="r" b="b"/>
                <a:pathLst>
                  <a:path w="525" h="795">
                    <a:moveTo>
                      <a:pt x="0" y="0"/>
                    </a:moveTo>
                    <a:cubicBezTo>
                      <a:pt x="6" y="4"/>
                      <a:pt x="13" y="5"/>
                      <a:pt x="18" y="9"/>
                    </a:cubicBezTo>
                    <a:cubicBezTo>
                      <a:pt x="22" y="12"/>
                      <a:pt x="23" y="17"/>
                      <a:pt x="27" y="21"/>
                    </a:cubicBezTo>
                    <a:cubicBezTo>
                      <a:pt x="30" y="24"/>
                      <a:pt x="33" y="25"/>
                      <a:pt x="36" y="27"/>
                    </a:cubicBezTo>
                    <a:cubicBezTo>
                      <a:pt x="42" y="45"/>
                      <a:pt x="52" y="47"/>
                      <a:pt x="66" y="57"/>
                    </a:cubicBezTo>
                    <a:cubicBezTo>
                      <a:pt x="75" y="94"/>
                      <a:pt x="78" y="132"/>
                      <a:pt x="90" y="168"/>
                    </a:cubicBezTo>
                    <a:cubicBezTo>
                      <a:pt x="93" y="189"/>
                      <a:pt x="98" y="208"/>
                      <a:pt x="102" y="228"/>
                    </a:cubicBezTo>
                    <a:cubicBezTo>
                      <a:pt x="105" y="291"/>
                      <a:pt x="116" y="326"/>
                      <a:pt x="135" y="384"/>
                    </a:cubicBezTo>
                    <a:cubicBezTo>
                      <a:pt x="144" y="412"/>
                      <a:pt x="164" y="436"/>
                      <a:pt x="174" y="465"/>
                    </a:cubicBezTo>
                    <a:cubicBezTo>
                      <a:pt x="175" y="479"/>
                      <a:pt x="177" y="521"/>
                      <a:pt x="186" y="534"/>
                    </a:cubicBezTo>
                    <a:cubicBezTo>
                      <a:pt x="213" y="570"/>
                      <a:pt x="251" y="579"/>
                      <a:pt x="294" y="585"/>
                    </a:cubicBezTo>
                    <a:cubicBezTo>
                      <a:pt x="314" y="592"/>
                      <a:pt x="308" y="593"/>
                      <a:pt x="315" y="612"/>
                    </a:cubicBezTo>
                    <a:cubicBezTo>
                      <a:pt x="318" y="619"/>
                      <a:pt x="333" y="663"/>
                      <a:pt x="336" y="669"/>
                    </a:cubicBezTo>
                    <a:cubicBezTo>
                      <a:pt x="348" y="693"/>
                      <a:pt x="376" y="695"/>
                      <a:pt x="396" y="708"/>
                    </a:cubicBezTo>
                    <a:cubicBezTo>
                      <a:pt x="406" y="722"/>
                      <a:pt x="416" y="718"/>
                      <a:pt x="423" y="738"/>
                    </a:cubicBezTo>
                    <a:cubicBezTo>
                      <a:pt x="425" y="744"/>
                      <a:pt x="427" y="764"/>
                      <a:pt x="432" y="768"/>
                    </a:cubicBezTo>
                    <a:cubicBezTo>
                      <a:pt x="437" y="772"/>
                      <a:pt x="450" y="774"/>
                      <a:pt x="450" y="774"/>
                    </a:cubicBezTo>
                    <a:cubicBezTo>
                      <a:pt x="464" y="788"/>
                      <a:pt x="474" y="786"/>
                      <a:pt x="495" y="789"/>
                    </a:cubicBezTo>
                    <a:cubicBezTo>
                      <a:pt x="505" y="791"/>
                      <a:pt x="525" y="795"/>
                      <a:pt x="525" y="795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7" name="Freeform 85"/>
              <p:cNvSpPr>
                <a:spLocks/>
              </p:cNvSpPr>
              <p:nvPr/>
            </p:nvSpPr>
            <p:spPr bwMode="auto">
              <a:xfrm>
                <a:off x="2802" y="2867"/>
                <a:ext cx="75" cy="177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21" y="108"/>
                  </a:cxn>
                  <a:cxn ang="0">
                    <a:pos x="39" y="90"/>
                  </a:cxn>
                  <a:cxn ang="0">
                    <a:pos x="48" y="81"/>
                  </a:cxn>
                  <a:cxn ang="0">
                    <a:pos x="60" y="18"/>
                  </a:cxn>
                  <a:cxn ang="0">
                    <a:pos x="63" y="9"/>
                  </a:cxn>
                  <a:cxn ang="0">
                    <a:pos x="75" y="0"/>
                  </a:cxn>
                </a:cxnLst>
                <a:rect l="0" t="0" r="r" b="b"/>
                <a:pathLst>
                  <a:path w="75" h="177">
                    <a:moveTo>
                      <a:pt x="0" y="177"/>
                    </a:moveTo>
                    <a:cubicBezTo>
                      <a:pt x="5" y="155"/>
                      <a:pt x="6" y="125"/>
                      <a:pt x="21" y="108"/>
                    </a:cubicBezTo>
                    <a:cubicBezTo>
                      <a:pt x="27" y="102"/>
                      <a:pt x="33" y="96"/>
                      <a:pt x="39" y="90"/>
                    </a:cubicBezTo>
                    <a:cubicBezTo>
                      <a:pt x="42" y="87"/>
                      <a:pt x="48" y="81"/>
                      <a:pt x="48" y="81"/>
                    </a:cubicBezTo>
                    <a:cubicBezTo>
                      <a:pt x="52" y="60"/>
                      <a:pt x="53" y="39"/>
                      <a:pt x="60" y="18"/>
                    </a:cubicBezTo>
                    <a:cubicBezTo>
                      <a:pt x="61" y="15"/>
                      <a:pt x="60" y="10"/>
                      <a:pt x="63" y="9"/>
                    </a:cubicBezTo>
                    <a:cubicBezTo>
                      <a:pt x="74" y="5"/>
                      <a:pt x="71" y="9"/>
                      <a:pt x="75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8" name="Freeform 86"/>
              <p:cNvSpPr>
                <a:spLocks/>
              </p:cNvSpPr>
              <p:nvPr/>
            </p:nvSpPr>
            <p:spPr bwMode="auto">
              <a:xfrm>
                <a:off x="2898" y="2994"/>
                <a:ext cx="7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72"/>
                  </a:cxn>
                  <a:cxn ang="0">
                    <a:pos x="54" y="81"/>
                  </a:cxn>
                </a:cxnLst>
                <a:rect l="0" t="0" r="r" b="b"/>
                <a:pathLst>
                  <a:path w="72" h="98">
                    <a:moveTo>
                      <a:pt x="0" y="0"/>
                    </a:moveTo>
                    <a:cubicBezTo>
                      <a:pt x="8" y="24"/>
                      <a:pt x="10" y="57"/>
                      <a:pt x="33" y="72"/>
                    </a:cubicBezTo>
                    <a:cubicBezTo>
                      <a:pt x="72" y="98"/>
                      <a:pt x="42" y="69"/>
                      <a:pt x="54" y="81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59" name="Freeform 87"/>
              <p:cNvSpPr>
                <a:spLocks/>
              </p:cNvSpPr>
              <p:nvPr/>
            </p:nvSpPr>
            <p:spPr bwMode="auto">
              <a:xfrm>
                <a:off x="3213" y="2568"/>
                <a:ext cx="4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84"/>
                  </a:cxn>
                  <a:cxn ang="0">
                    <a:pos x="36" y="108"/>
                  </a:cxn>
                  <a:cxn ang="0">
                    <a:pos x="39" y="123"/>
                  </a:cxn>
                  <a:cxn ang="0">
                    <a:pos x="33" y="135"/>
                  </a:cxn>
                </a:cxnLst>
                <a:rect l="0" t="0" r="r" b="b"/>
                <a:pathLst>
                  <a:path w="40" h="139">
                    <a:moveTo>
                      <a:pt x="0" y="0"/>
                    </a:moveTo>
                    <a:cubicBezTo>
                      <a:pt x="9" y="27"/>
                      <a:pt x="2" y="58"/>
                      <a:pt x="12" y="84"/>
                    </a:cubicBezTo>
                    <a:cubicBezTo>
                      <a:pt x="14" y="90"/>
                      <a:pt x="31" y="101"/>
                      <a:pt x="36" y="108"/>
                    </a:cubicBezTo>
                    <a:cubicBezTo>
                      <a:pt x="37" y="113"/>
                      <a:pt x="40" y="118"/>
                      <a:pt x="39" y="123"/>
                    </a:cubicBezTo>
                    <a:cubicBezTo>
                      <a:pt x="35" y="139"/>
                      <a:pt x="25" y="127"/>
                      <a:pt x="33" y="135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0" name="Freeform 88"/>
              <p:cNvSpPr>
                <a:spLocks/>
              </p:cNvSpPr>
              <p:nvPr/>
            </p:nvSpPr>
            <p:spPr bwMode="auto">
              <a:xfrm>
                <a:off x="3393" y="2195"/>
                <a:ext cx="123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4" y="4"/>
                  </a:cxn>
                  <a:cxn ang="0">
                    <a:pos x="48" y="1"/>
                  </a:cxn>
                  <a:cxn ang="0">
                    <a:pos x="69" y="10"/>
                  </a:cxn>
                  <a:cxn ang="0">
                    <a:pos x="123" y="10"/>
                  </a:cxn>
                </a:cxnLst>
                <a:rect l="0" t="0" r="r" b="b"/>
                <a:pathLst>
                  <a:path w="123" h="25">
                    <a:moveTo>
                      <a:pt x="0" y="25"/>
                    </a:moveTo>
                    <a:cubicBezTo>
                      <a:pt x="21" y="11"/>
                      <a:pt x="14" y="19"/>
                      <a:pt x="24" y="4"/>
                    </a:cubicBezTo>
                    <a:cubicBezTo>
                      <a:pt x="53" y="11"/>
                      <a:pt x="18" y="5"/>
                      <a:pt x="48" y="1"/>
                    </a:cubicBezTo>
                    <a:cubicBezTo>
                      <a:pt x="53" y="0"/>
                      <a:pt x="66" y="10"/>
                      <a:pt x="69" y="10"/>
                    </a:cubicBezTo>
                    <a:cubicBezTo>
                      <a:pt x="87" y="12"/>
                      <a:pt x="105" y="10"/>
                      <a:pt x="123" y="1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1" name="Freeform 89"/>
              <p:cNvSpPr>
                <a:spLocks/>
              </p:cNvSpPr>
              <p:nvPr/>
            </p:nvSpPr>
            <p:spPr bwMode="auto">
              <a:xfrm>
                <a:off x="3528" y="2253"/>
                <a:ext cx="21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17"/>
                  </a:cxn>
                  <a:cxn ang="0">
                    <a:pos x="18" y="147"/>
                  </a:cxn>
                  <a:cxn ang="0">
                    <a:pos x="21" y="156"/>
                  </a:cxn>
                </a:cxnLst>
                <a:rect l="0" t="0" r="r" b="b"/>
                <a:pathLst>
                  <a:path w="21" h="156">
                    <a:moveTo>
                      <a:pt x="0" y="0"/>
                    </a:moveTo>
                    <a:cubicBezTo>
                      <a:pt x="12" y="36"/>
                      <a:pt x="12" y="80"/>
                      <a:pt x="15" y="117"/>
                    </a:cubicBezTo>
                    <a:cubicBezTo>
                      <a:pt x="16" y="127"/>
                      <a:pt x="15" y="137"/>
                      <a:pt x="18" y="147"/>
                    </a:cubicBezTo>
                    <a:cubicBezTo>
                      <a:pt x="19" y="150"/>
                      <a:pt x="21" y="156"/>
                      <a:pt x="21" y="156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2" name="Freeform 90"/>
              <p:cNvSpPr>
                <a:spLocks/>
              </p:cNvSpPr>
              <p:nvPr/>
            </p:nvSpPr>
            <p:spPr bwMode="auto">
              <a:xfrm>
                <a:off x="2376" y="2847"/>
                <a:ext cx="108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48" y="57"/>
                  </a:cxn>
                  <a:cxn ang="0">
                    <a:pos x="72" y="42"/>
                  </a:cxn>
                  <a:cxn ang="0">
                    <a:pos x="87" y="12"/>
                  </a:cxn>
                  <a:cxn ang="0">
                    <a:pos x="108" y="0"/>
                  </a:cxn>
                </a:cxnLst>
                <a:rect l="0" t="0" r="r" b="b"/>
                <a:pathLst>
                  <a:path w="108" h="69">
                    <a:moveTo>
                      <a:pt x="0" y="69"/>
                    </a:moveTo>
                    <a:cubicBezTo>
                      <a:pt x="16" y="66"/>
                      <a:pt x="32" y="60"/>
                      <a:pt x="48" y="57"/>
                    </a:cubicBezTo>
                    <a:cubicBezTo>
                      <a:pt x="56" y="51"/>
                      <a:pt x="66" y="49"/>
                      <a:pt x="72" y="42"/>
                    </a:cubicBezTo>
                    <a:cubicBezTo>
                      <a:pt x="84" y="28"/>
                      <a:pt x="60" y="26"/>
                      <a:pt x="87" y="12"/>
                    </a:cubicBezTo>
                    <a:cubicBezTo>
                      <a:pt x="94" y="8"/>
                      <a:pt x="108" y="0"/>
                      <a:pt x="108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3" name="Freeform 91"/>
              <p:cNvSpPr>
                <a:spLocks/>
              </p:cNvSpPr>
              <p:nvPr/>
            </p:nvSpPr>
            <p:spPr bwMode="auto">
              <a:xfrm>
                <a:off x="2529" y="2745"/>
                <a:ext cx="36" cy="15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57"/>
                  </a:cxn>
                  <a:cxn ang="0">
                    <a:pos x="30" y="141"/>
                  </a:cxn>
                  <a:cxn ang="0">
                    <a:pos x="36" y="156"/>
                  </a:cxn>
                </a:cxnLst>
                <a:rect l="0" t="0" r="r" b="b"/>
                <a:pathLst>
                  <a:path w="36" h="156">
                    <a:moveTo>
                      <a:pt x="9" y="0"/>
                    </a:moveTo>
                    <a:cubicBezTo>
                      <a:pt x="0" y="36"/>
                      <a:pt x="7" y="24"/>
                      <a:pt x="15" y="57"/>
                    </a:cubicBezTo>
                    <a:cubicBezTo>
                      <a:pt x="17" y="85"/>
                      <a:pt x="9" y="120"/>
                      <a:pt x="30" y="141"/>
                    </a:cubicBezTo>
                    <a:cubicBezTo>
                      <a:pt x="34" y="152"/>
                      <a:pt x="32" y="147"/>
                      <a:pt x="36" y="156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4" name="Freeform 92"/>
              <p:cNvSpPr>
                <a:spLocks/>
              </p:cNvSpPr>
              <p:nvPr/>
            </p:nvSpPr>
            <p:spPr bwMode="auto">
              <a:xfrm>
                <a:off x="2169" y="2433"/>
                <a:ext cx="24" cy="201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18" y="99"/>
                  </a:cxn>
                  <a:cxn ang="0">
                    <a:pos x="9" y="66"/>
                  </a:cxn>
                  <a:cxn ang="0">
                    <a:pos x="24" y="0"/>
                  </a:cxn>
                </a:cxnLst>
                <a:rect l="0" t="0" r="r" b="b"/>
                <a:pathLst>
                  <a:path w="24" h="201">
                    <a:moveTo>
                      <a:pt x="0" y="201"/>
                    </a:moveTo>
                    <a:cubicBezTo>
                      <a:pt x="5" y="168"/>
                      <a:pt x="0" y="126"/>
                      <a:pt x="18" y="99"/>
                    </a:cubicBezTo>
                    <a:cubicBezTo>
                      <a:pt x="22" y="84"/>
                      <a:pt x="18" y="79"/>
                      <a:pt x="9" y="66"/>
                    </a:cubicBezTo>
                    <a:cubicBezTo>
                      <a:pt x="14" y="47"/>
                      <a:pt x="9" y="15"/>
                      <a:pt x="24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5" name="Freeform 93"/>
              <p:cNvSpPr>
                <a:spLocks/>
              </p:cNvSpPr>
              <p:nvPr/>
            </p:nvSpPr>
            <p:spPr bwMode="auto">
              <a:xfrm>
                <a:off x="2496" y="2124"/>
                <a:ext cx="33" cy="156"/>
              </a:xfrm>
              <a:custGeom>
                <a:avLst/>
                <a:gdLst/>
                <a:ahLst/>
                <a:cxnLst>
                  <a:cxn ang="0">
                    <a:pos x="15" y="156"/>
                  </a:cxn>
                  <a:cxn ang="0">
                    <a:pos x="0" y="102"/>
                  </a:cxn>
                  <a:cxn ang="0">
                    <a:pos x="33" y="0"/>
                  </a:cxn>
                </a:cxnLst>
                <a:rect l="0" t="0" r="r" b="b"/>
                <a:pathLst>
                  <a:path w="33" h="156">
                    <a:moveTo>
                      <a:pt x="15" y="156"/>
                    </a:moveTo>
                    <a:cubicBezTo>
                      <a:pt x="11" y="138"/>
                      <a:pt x="6" y="120"/>
                      <a:pt x="0" y="102"/>
                    </a:cubicBezTo>
                    <a:cubicBezTo>
                      <a:pt x="2" y="81"/>
                      <a:pt x="9" y="12"/>
                      <a:pt x="33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6" name="Freeform 94"/>
              <p:cNvSpPr>
                <a:spLocks/>
              </p:cNvSpPr>
              <p:nvPr/>
            </p:nvSpPr>
            <p:spPr bwMode="auto">
              <a:xfrm>
                <a:off x="2642" y="2324"/>
                <a:ext cx="79" cy="232"/>
              </a:xfrm>
              <a:custGeom>
                <a:avLst/>
                <a:gdLst/>
                <a:ahLst/>
                <a:cxnLst>
                  <a:cxn ang="0">
                    <a:pos x="79" y="232"/>
                  </a:cxn>
                  <a:cxn ang="0">
                    <a:pos x="40" y="169"/>
                  </a:cxn>
                  <a:cxn ang="0">
                    <a:pos x="37" y="133"/>
                  </a:cxn>
                  <a:cxn ang="0">
                    <a:pos x="34" y="70"/>
                  </a:cxn>
                  <a:cxn ang="0">
                    <a:pos x="19" y="55"/>
                  </a:cxn>
                  <a:cxn ang="0">
                    <a:pos x="13" y="31"/>
                  </a:cxn>
                  <a:cxn ang="0">
                    <a:pos x="1" y="7"/>
                  </a:cxn>
                </a:cxnLst>
                <a:rect l="0" t="0" r="r" b="b"/>
                <a:pathLst>
                  <a:path w="79" h="232">
                    <a:moveTo>
                      <a:pt x="79" y="232"/>
                    </a:moveTo>
                    <a:cubicBezTo>
                      <a:pt x="60" y="219"/>
                      <a:pt x="48" y="190"/>
                      <a:pt x="40" y="169"/>
                    </a:cubicBezTo>
                    <a:cubicBezTo>
                      <a:pt x="49" y="151"/>
                      <a:pt x="54" y="146"/>
                      <a:pt x="37" y="133"/>
                    </a:cubicBezTo>
                    <a:cubicBezTo>
                      <a:pt x="40" y="112"/>
                      <a:pt x="56" y="85"/>
                      <a:pt x="34" y="70"/>
                    </a:cubicBezTo>
                    <a:cubicBezTo>
                      <a:pt x="30" y="64"/>
                      <a:pt x="22" y="61"/>
                      <a:pt x="19" y="55"/>
                    </a:cubicBezTo>
                    <a:cubicBezTo>
                      <a:pt x="15" y="48"/>
                      <a:pt x="16" y="39"/>
                      <a:pt x="13" y="31"/>
                    </a:cubicBezTo>
                    <a:cubicBezTo>
                      <a:pt x="0" y="0"/>
                      <a:pt x="1" y="23"/>
                      <a:pt x="1" y="7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7" name="Freeform 95"/>
              <p:cNvSpPr>
                <a:spLocks/>
              </p:cNvSpPr>
              <p:nvPr/>
            </p:nvSpPr>
            <p:spPr bwMode="auto">
              <a:xfrm>
                <a:off x="2946" y="2361"/>
                <a:ext cx="59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6" y="201"/>
                  </a:cxn>
                  <a:cxn ang="0">
                    <a:pos x="51" y="171"/>
                  </a:cxn>
                  <a:cxn ang="0">
                    <a:pos x="30" y="141"/>
                  </a:cxn>
                  <a:cxn ang="0">
                    <a:pos x="45" y="75"/>
                  </a:cxn>
                  <a:cxn ang="0">
                    <a:pos x="33" y="0"/>
                  </a:cxn>
                </a:cxnLst>
                <a:rect l="0" t="0" r="r" b="b"/>
                <a:pathLst>
                  <a:path w="59" h="240">
                    <a:moveTo>
                      <a:pt x="0" y="240"/>
                    </a:moveTo>
                    <a:cubicBezTo>
                      <a:pt x="6" y="216"/>
                      <a:pt x="12" y="206"/>
                      <a:pt x="36" y="201"/>
                    </a:cubicBezTo>
                    <a:cubicBezTo>
                      <a:pt x="50" y="187"/>
                      <a:pt x="59" y="188"/>
                      <a:pt x="51" y="171"/>
                    </a:cubicBezTo>
                    <a:cubicBezTo>
                      <a:pt x="46" y="160"/>
                      <a:pt x="30" y="141"/>
                      <a:pt x="30" y="141"/>
                    </a:cubicBezTo>
                    <a:cubicBezTo>
                      <a:pt x="32" y="107"/>
                      <a:pt x="25" y="95"/>
                      <a:pt x="45" y="75"/>
                    </a:cubicBezTo>
                    <a:cubicBezTo>
                      <a:pt x="49" y="45"/>
                      <a:pt x="33" y="29"/>
                      <a:pt x="33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8" name="Freeform 96"/>
              <p:cNvSpPr>
                <a:spLocks/>
              </p:cNvSpPr>
              <p:nvPr/>
            </p:nvSpPr>
            <p:spPr bwMode="auto">
              <a:xfrm>
                <a:off x="2190" y="2010"/>
                <a:ext cx="147" cy="177"/>
              </a:xfrm>
              <a:custGeom>
                <a:avLst/>
                <a:gdLst/>
                <a:ahLst/>
                <a:cxnLst>
                  <a:cxn ang="0">
                    <a:pos x="6" y="177"/>
                  </a:cxn>
                  <a:cxn ang="0">
                    <a:pos x="30" y="105"/>
                  </a:cxn>
                  <a:cxn ang="0">
                    <a:pos x="45" y="78"/>
                  </a:cxn>
                  <a:cxn ang="0">
                    <a:pos x="108" y="36"/>
                  </a:cxn>
                  <a:cxn ang="0">
                    <a:pos x="123" y="12"/>
                  </a:cxn>
                  <a:cxn ang="0">
                    <a:pos x="135" y="3"/>
                  </a:cxn>
                  <a:cxn ang="0">
                    <a:pos x="147" y="0"/>
                  </a:cxn>
                </a:cxnLst>
                <a:rect l="0" t="0" r="r" b="b"/>
                <a:pathLst>
                  <a:path w="147" h="177">
                    <a:moveTo>
                      <a:pt x="6" y="177"/>
                    </a:moveTo>
                    <a:cubicBezTo>
                      <a:pt x="0" y="158"/>
                      <a:pt x="13" y="117"/>
                      <a:pt x="30" y="105"/>
                    </a:cubicBezTo>
                    <a:cubicBezTo>
                      <a:pt x="36" y="96"/>
                      <a:pt x="38" y="85"/>
                      <a:pt x="45" y="78"/>
                    </a:cubicBezTo>
                    <a:cubicBezTo>
                      <a:pt x="49" y="74"/>
                      <a:pt x="95" y="45"/>
                      <a:pt x="108" y="36"/>
                    </a:cubicBezTo>
                    <a:cubicBezTo>
                      <a:pt x="111" y="23"/>
                      <a:pt x="110" y="16"/>
                      <a:pt x="123" y="12"/>
                    </a:cubicBezTo>
                    <a:cubicBezTo>
                      <a:pt x="127" y="9"/>
                      <a:pt x="131" y="5"/>
                      <a:pt x="135" y="3"/>
                    </a:cubicBezTo>
                    <a:cubicBezTo>
                      <a:pt x="139" y="1"/>
                      <a:pt x="147" y="0"/>
                      <a:pt x="147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69" name="Freeform 97"/>
              <p:cNvSpPr>
                <a:spLocks/>
              </p:cNvSpPr>
              <p:nvPr/>
            </p:nvSpPr>
            <p:spPr bwMode="auto">
              <a:xfrm>
                <a:off x="3114" y="2247"/>
                <a:ext cx="183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30"/>
                  </a:cxn>
                  <a:cxn ang="0">
                    <a:pos x="90" y="54"/>
                  </a:cxn>
                  <a:cxn ang="0">
                    <a:pos x="120" y="90"/>
                  </a:cxn>
                  <a:cxn ang="0">
                    <a:pos x="147" y="111"/>
                  </a:cxn>
                  <a:cxn ang="0">
                    <a:pos x="183" y="132"/>
                  </a:cxn>
                </a:cxnLst>
                <a:rect l="0" t="0" r="r" b="b"/>
                <a:pathLst>
                  <a:path w="183" h="132">
                    <a:moveTo>
                      <a:pt x="0" y="0"/>
                    </a:moveTo>
                    <a:cubicBezTo>
                      <a:pt x="22" y="7"/>
                      <a:pt x="44" y="16"/>
                      <a:pt x="63" y="30"/>
                    </a:cubicBezTo>
                    <a:cubicBezTo>
                      <a:pt x="74" y="38"/>
                      <a:pt x="76" y="49"/>
                      <a:pt x="90" y="54"/>
                    </a:cubicBezTo>
                    <a:cubicBezTo>
                      <a:pt x="99" y="72"/>
                      <a:pt x="100" y="85"/>
                      <a:pt x="120" y="90"/>
                    </a:cubicBezTo>
                    <a:cubicBezTo>
                      <a:pt x="128" y="102"/>
                      <a:pt x="137" y="101"/>
                      <a:pt x="147" y="111"/>
                    </a:cubicBezTo>
                    <a:cubicBezTo>
                      <a:pt x="154" y="131"/>
                      <a:pt x="163" y="132"/>
                      <a:pt x="183" y="132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0" name="Freeform 98"/>
              <p:cNvSpPr>
                <a:spLocks/>
              </p:cNvSpPr>
              <p:nvPr/>
            </p:nvSpPr>
            <p:spPr bwMode="auto">
              <a:xfrm>
                <a:off x="3027" y="2127"/>
                <a:ext cx="15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5" y="33"/>
                  </a:cxn>
                  <a:cxn ang="0">
                    <a:pos x="9" y="0"/>
                  </a:cxn>
                </a:cxnLst>
                <a:rect l="0" t="0" r="r" b="b"/>
                <a:pathLst>
                  <a:path w="15" h="156">
                    <a:moveTo>
                      <a:pt x="0" y="156"/>
                    </a:moveTo>
                    <a:cubicBezTo>
                      <a:pt x="10" y="115"/>
                      <a:pt x="2" y="73"/>
                      <a:pt x="15" y="33"/>
                    </a:cubicBezTo>
                    <a:cubicBezTo>
                      <a:pt x="7" y="10"/>
                      <a:pt x="9" y="21"/>
                      <a:pt x="9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1" name="Freeform 99"/>
              <p:cNvSpPr>
                <a:spLocks/>
              </p:cNvSpPr>
              <p:nvPr/>
            </p:nvSpPr>
            <p:spPr bwMode="auto">
              <a:xfrm>
                <a:off x="3480" y="2004"/>
                <a:ext cx="17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2"/>
                  </a:cxn>
                  <a:cxn ang="0">
                    <a:pos x="48" y="36"/>
                  </a:cxn>
                  <a:cxn ang="0">
                    <a:pos x="144" y="87"/>
                  </a:cxn>
                  <a:cxn ang="0">
                    <a:pos x="150" y="138"/>
                  </a:cxn>
                  <a:cxn ang="0">
                    <a:pos x="171" y="150"/>
                  </a:cxn>
                </a:cxnLst>
                <a:rect l="0" t="0" r="r" b="b"/>
                <a:pathLst>
                  <a:path w="171" h="150">
                    <a:moveTo>
                      <a:pt x="0" y="0"/>
                    </a:moveTo>
                    <a:cubicBezTo>
                      <a:pt x="21" y="7"/>
                      <a:pt x="13" y="2"/>
                      <a:pt x="27" y="12"/>
                    </a:cubicBezTo>
                    <a:cubicBezTo>
                      <a:pt x="31" y="24"/>
                      <a:pt x="39" y="27"/>
                      <a:pt x="48" y="36"/>
                    </a:cubicBezTo>
                    <a:cubicBezTo>
                      <a:pt x="62" y="93"/>
                      <a:pt x="99" y="72"/>
                      <a:pt x="144" y="87"/>
                    </a:cubicBezTo>
                    <a:cubicBezTo>
                      <a:pt x="145" y="104"/>
                      <a:pt x="141" y="123"/>
                      <a:pt x="150" y="138"/>
                    </a:cubicBezTo>
                    <a:cubicBezTo>
                      <a:pt x="154" y="145"/>
                      <a:pt x="171" y="150"/>
                      <a:pt x="171" y="15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2" name="Freeform 100"/>
              <p:cNvSpPr>
                <a:spLocks/>
              </p:cNvSpPr>
              <p:nvPr/>
            </p:nvSpPr>
            <p:spPr bwMode="auto">
              <a:xfrm>
                <a:off x="2876" y="2049"/>
                <a:ext cx="11" cy="1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90"/>
                  </a:cxn>
                  <a:cxn ang="0">
                    <a:pos x="3" y="198"/>
                  </a:cxn>
                </a:cxnLst>
                <a:rect l="0" t="0" r="r" b="b"/>
                <a:pathLst>
                  <a:path w="12" h="198">
                    <a:moveTo>
                      <a:pt x="12" y="0"/>
                    </a:moveTo>
                    <a:cubicBezTo>
                      <a:pt x="8" y="27"/>
                      <a:pt x="9" y="64"/>
                      <a:pt x="0" y="90"/>
                    </a:cubicBezTo>
                    <a:cubicBezTo>
                      <a:pt x="9" y="126"/>
                      <a:pt x="3" y="161"/>
                      <a:pt x="3" y="198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3" name="Freeform 101"/>
              <p:cNvSpPr>
                <a:spLocks/>
              </p:cNvSpPr>
              <p:nvPr/>
            </p:nvSpPr>
            <p:spPr bwMode="auto">
              <a:xfrm>
                <a:off x="2904" y="2934"/>
                <a:ext cx="147" cy="2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51" y="60"/>
                  </a:cxn>
                  <a:cxn ang="0">
                    <a:pos x="126" y="210"/>
                  </a:cxn>
                  <a:cxn ang="0">
                    <a:pos x="147" y="228"/>
                  </a:cxn>
                </a:cxnLst>
                <a:rect l="0" t="0" r="r" b="b"/>
                <a:pathLst>
                  <a:path w="147" h="228">
                    <a:moveTo>
                      <a:pt x="0" y="0"/>
                    </a:moveTo>
                    <a:cubicBezTo>
                      <a:pt x="13" y="8"/>
                      <a:pt x="21" y="20"/>
                      <a:pt x="33" y="30"/>
                    </a:cubicBezTo>
                    <a:cubicBezTo>
                      <a:pt x="37" y="46"/>
                      <a:pt x="45" y="45"/>
                      <a:pt x="51" y="60"/>
                    </a:cubicBezTo>
                    <a:cubicBezTo>
                      <a:pt x="71" y="112"/>
                      <a:pt x="65" y="190"/>
                      <a:pt x="126" y="210"/>
                    </a:cubicBezTo>
                    <a:cubicBezTo>
                      <a:pt x="129" y="212"/>
                      <a:pt x="144" y="228"/>
                      <a:pt x="147" y="228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4" name="Freeform 102"/>
              <p:cNvSpPr>
                <a:spLocks/>
              </p:cNvSpPr>
              <p:nvPr/>
            </p:nvSpPr>
            <p:spPr bwMode="auto">
              <a:xfrm>
                <a:off x="3466" y="2242"/>
                <a:ext cx="36" cy="165"/>
              </a:xfrm>
              <a:custGeom>
                <a:avLst/>
                <a:gdLst/>
                <a:ahLst/>
                <a:cxnLst>
                  <a:cxn ang="0">
                    <a:pos x="32" y="165"/>
                  </a:cxn>
                  <a:cxn ang="0">
                    <a:pos x="5" y="132"/>
                  </a:cxn>
                  <a:cxn ang="0">
                    <a:pos x="17" y="75"/>
                  </a:cxn>
                  <a:cxn ang="0">
                    <a:pos x="32" y="48"/>
                  </a:cxn>
                  <a:cxn ang="0">
                    <a:pos x="35" y="0"/>
                  </a:cxn>
                </a:cxnLst>
                <a:rect l="0" t="0" r="r" b="b"/>
                <a:pathLst>
                  <a:path w="37" h="165">
                    <a:moveTo>
                      <a:pt x="32" y="165"/>
                    </a:moveTo>
                    <a:cubicBezTo>
                      <a:pt x="17" y="153"/>
                      <a:pt x="13" y="148"/>
                      <a:pt x="5" y="132"/>
                    </a:cubicBezTo>
                    <a:cubicBezTo>
                      <a:pt x="0" y="108"/>
                      <a:pt x="7" y="96"/>
                      <a:pt x="17" y="75"/>
                    </a:cubicBezTo>
                    <a:cubicBezTo>
                      <a:pt x="22" y="66"/>
                      <a:pt x="32" y="48"/>
                      <a:pt x="32" y="48"/>
                    </a:cubicBezTo>
                    <a:cubicBezTo>
                      <a:pt x="37" y="20"/>
                      <a:pt x="35" y="36"/>
                      <a:pt x="35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5" name="Freeform 103"/>
              <p:cNvSpPr>
                <a:spLocks/>
              </p:cNvSpPr>
              <p:nvPr/>
            </p:nvSpPr>
            <p:spPr bwMode="auto">
              <a:xfrm>
                <a:off x="1952" y="2520"/>
                <a:ext cx="175" cy="126"/>
              </a:xfrm>
              <a:custGeom>
                <a:avLst/>
                <a:gdLst/>
                <a:ahLst/>
                <a:cxnLst>
                  <a:cxn ang="0">
                    <a:pos x="1" y="126"/>
                  </a:cxn>
                  <a:cxn ang="0">
                    <a:pos x="16" y="87"/>
                  </a:cxn>
                  <a:cxn ang="0">
                    <a:pos x="70" y="45"/>
                  </a:cxn>
                  <a:cxn ang="0">
                    <a:pos x="103" y="27"/>
                  </a:cxn>
                  <a:cxn ang="0">
                    <a:pos x="163" y="9"/>
                  </a:cxn>
                  <a:cxn ang="0">
                    <a:pos x="175" y="0"/>
                  </a:cxn>
                </a:cxnLst>
                <a:rect l="0" t="0" r="r" b="b"/>
                <a:pathLst>
                  <a:path w="175" h="126">
                    <a:moveTo>
                      <a:pt x="1" y="126"/>
                    </a:moveTo>
                    <a:cubicBezTo>
                      <a:pt x="8" y="92"/>
                      <a:pt x="0" y="103"/>
                      <a:pt x="16" y="87"/>
                    </a:cubicBezTo>
                    <a:cubicBezTo>
                      <a:pt x="25" y="59"/>
                      <a:pt x="40" y="49"/>
                      <a:pt x="70" y="45"/>
                    </a:cubicBezTo>
                    <a:cubicBezTo>
                      <a:pt x="83" y="36"/>
                      <a:pt x="86" y="30"/>
                      <a:pt x="103" y="27"/>
                    </a:cubicBezTo>
                    <a:cubicBezTo>
                      <a:pt x="131" y="9"/>
                      <a:pt x="114" y="12"/>
                      <a:pt x="163" y="9"/>
                    </a:cubicBezTo>
                    <a:cubicBezTo>
                      <a:pt x="173" y="2"/>
                      <a:pt x="169" y="6"/>
                      <a:pt x="175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6" name="Freeform 104"/>
              <p:cNvSpPr>
                <a:spLocks/>
              </p:cNvSpPr>
              <p:nvPr/>
            </p:nvSpPr>
            <p:spPr bwMode="auto">
              <a:xfrm>
                <a:off x="2373" y="2544"/>
                <a:ext cx="231" cy="198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30" y="171"/>
                  </a:cxn>
                  <a:cxn ang="0">
                    <a:pos x="84" y="144"/>
                  </a:cxn>
                  <a:cxn ang="0">
                    <a:pos x="126" y="126"/>
                  </a:cxn>
                  <a:cxn ang="0">
                    <a:pos x="150" y="99"/>
                  </a:cxn>
                  <a:cxn ang="0">
                    <a:pos x="183" y="72"/>
                  </a:cxn>
                  <a:cxn ang="0">
                    <a:pos x="216" y="36"/>
                  </a:cxn>
                  <a:cxn ang="0">
                    <a:pos x="231" y="0"/>
                  </a:cxn>
                </a:cxnLst>
                <a:rect l="0" t="0" r="r" b="b"/>
                <a:pathLst>
                  <a:path w="231" h="198">
                    <a:moveTo>
                      <a:pt x="0" y="198"/>
                    </a:moveTo>
                    <a:cubicBezTo>
                      <a:pt x="9" y="185"/>
                      <a:pt x="16" y="179"/>
                      <a:pt x="30" y="171"/>
                    </a:cubicBezTo>
                    <a:cubicBezTo>
                      <a:pt x="39" y="145"/>
                      <a:pt x="60" y="147"/>
                      <a:pt x="84" y="144"/>
                    </a:cubicBezTo>
                    <a:cubicBezTo>
                      <a:pt x="98" y="135"/>
                      <a:pt x="109" y="131"/>
                      <a:pt x="126" y="126"/>
                    </a:cubicBezTo>
                    <a:cubicBezTo>
                      <a:pt x="133" y="96"/>
                      <a:pt x="124" y="103"/>
                      <a:pt x="150" y="99"/>
                    </a:cubicBezTo>
                    <a:cubicBezTo>
                      <a:pt x="164" y="90"/>
                      <a:pt x="166" y="78"/>
                      <a:pt x="183" y="72"/>
                    </a:cubicBezTo>
                    <a:cubicBezTo>
                      <a:pt x="195" y="60"/>
                      <a:pt x="201" y="46"/>
                      <a:pt x="216" y="36"/>
                    </a:cubicBezTo>
                    <a:cubicBezTo>
                      <a:pt x="224" y="25"/>
                      <a:pt x="225" y="12"/>
                      <a:pt x="231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7" name="Freeform 105"/>
              <p:cNvSpPr>
                <a:spLocks/>
              </p:cNvSpPr>
              <p:nvPr/>
            </p:nvSpPr>
            <p:spPr bwMode="auto">
              <a:xfrm>
                <a:off x="3141" y="2511"/>
                <a:ext cx="31" cy="195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12" y="156"/>
                  </a:cxn>
                  <a:cxn ang="0">
                    <a:pos x="27" y="96"/>
                  </a:cxn>
                  <a:cxn ang="0">
                    <a:pos x="24" y="36"/>
                  </a:cxn>
                  <a:cxn ang="0">
                    <a:pos x="27" y="0"/>
                  </a:cxn>
                </a:cxnLst>
                <a:rect l="0" t="0" r="r" b="b"/>
                <a:pathLst>
                  <a:path w="31" h="195">
                    <a:moveTo>
                      <a:pt x="0" y="195"/>
                    </a:moveTo>
                    <a:cubicBezTo>
                      <a:pt x="7" y="182"/>
                      <a:pt x="9" y="170"/>
                      <a:pt x="12" y="156"/>
                    </a:cubicBezTo>
                    <a:cubicBezTo>
                      <a:pt x="15" y="115"/>
                      <a:pt x="18" y="124"/>
                      <a:pt x="27" y="96"/>
                    </a:cubicBezTo>
                    <a:cubicBezTo>
                      <a:pt x="29" y="74"/>
                      <a:pt x="31" y="57"/>
                      <a:pt x="24" y="36"/>
                    </a:cubicBezTo>
                    <a:cubicBezTo>
                      <a:pt x="27" y="8"/>
                      <a:pt x="27" y="20"/>
                      <a:pt x="27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8" name="Freeform 106"/>
              <p:cNvSpPr>
                <a:spLocks/>
              </p:cNvSpPr>
              <p:nvPr/>
            </p:nvSpPr>
            <p:spPr bwMode="auto">
              <a:xfrm>
                <a:off x="1980" y="2022"/>
                <a:ext cx="243" cy="2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6" y="21"/>
                  </a:cxn>
                  <a:cxn ang="0">
                    <a:pos x="114" y="27"/>
                  </a:cxn>
                  <a:cxn ang="0">
                    <a:pos x="165" y="3"/>
                  </a:cxn>
                  <a:cxn ang="0">
                    <a:pos x="183" y="6"/>
                  </a:cxn>
                  <a:cxn ang="0">
                    <a:pos x="195" y="15"/>
                  </a:cxn>
                  <a:cxn ang="0">
                    <a:pos x="243" y="0"/>
                  </a:cxn>
                </a:cxnLst>
                <a:rect l="0" t="0" r="r" b="b"/>
                <a:pathLst>
                  <a:path w="243" h="27">
                    <a:moveTo>
                      <a:pt x="0" y="18"/>
                    </a:moveTo>
                    <a:cubicBezTo>
                      <a:pt x="32" y="19"/>
                      <a:pt x="64" y="18"/>
                      <a:pt x="96" y="21"/>
                    </a:cubicBezTo>
                    <a:cubicBezTo>
                      <a:pt x="102" y="21"/>
                      <a:pt x="114" y="27"/>
                      <a:pt x="114" y="27"/>
                    </a:cubicBezTo>
                    <a:cubicBezTo>
                      <a:pt x="132" y="21"/>
                      <a:pt x="149" y="14"/>
                      <a:pt x="165" y="3"/>
                    </a:cubicBezTo>
                    <a:cubicBezTo>
                      <a:pt x="171" y="4"/>
                      <a:pt x="177" y="4"/>
                      <a:pt x="183" y="6"/>
                    </a:cubicBezTo>
                    <a:cubicBezTo>
                      <a:pt x="188" y="8"/>
                      <a:pt x="190" y="14"/>
                      <a:pt x="195" y="15"/>
                    </a:cubicBezTo>
                    <a:cubicBezTo>
                      <a:pt x="209" y="19"/>
                      <a:pt x="228" y="0"/>
                      <a:pt x="243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79" name="Freeform 107"/>
              <p:cNvSpPr>
                <a:spLocks/>
              </p:cNvSpPr>
              <p:nvPr/>
            </p:nvSpPr>
            <p:spPr bwMode="auto">
              <a:xfrm>
                <a:off x="2683" y="2172"/>
                <a:ext cx="23" cy="13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3" y="69"/>
                  </a:cxn>
                  <a:cxn ang="0">
                    <a:pos x="20" y="135"/>
                  </a:cxn>
                </a:cxnLst>
                <a:rect l="0" t="0" r="r" b="b"/>
                <a:pathLst>
                  <a:path w="23" h="135">
                    <a:moveTo>
                      <a:pt x="8" y="0"/>
                    </a:moveTo>
                    <a:cubicBezTo>
                      <a:pt x="0" y="31"/>
                      <a:pt x="1" y="47"/>
                      <a:pt x="23" y="69"/>
                    </a:cubicBezTo>
                    <a:cubicBezTo>
                      <a:pt x="11" y="99"/>
                      <a:pt x="20" y="106"/>
                      <a:pt x="20" y="135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0" name="Freeform 108"/>
              <p:cNvSpPr>
                <a:spLocks/>
              </p:cNvSpPr>
              <p:nvPr/>
            </p:nvSpPr>
            <p:spPr bwMode="auto">
              <a:xfrm>
                <a:off x="2589" y="1971"/>
                <a:ext cx="99" cy="174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33" y="87"/>
                  </a:cxn>
                  <a:cxn ang="0">
                    <a:pos x="51" y="60"/>
                  </a:cxn>
                  <a:cxn ang="0">
                    <a:pos x="57" y="51"/>
                  </a:cxn>
                  <a:cxn ang="0">
                    <a:pos x="75" y="48"/>
                  </a:cxn>
                  <a:cxn ang="0">
                    <a:pos x="81" y="24"/>
                  </a:cxn>
                  <a:cxn ang="0">
                    <a:pos x="99" y="9"/>
                  </a:cxn>
                  <a:cxn ang="0">
                    <a:pos x="96" y="0"/>
                  </a:cxn>
                </a:cxnLst>
                <a:rect l="0" t="0" r="r" b="b"/>
                <a:pathLst>
                  <a:path w="99" h="174">
                    <a:moveTo>
                      <a:pt x="0" y="174"/>
                    </a:moveTo>
                    <a:cubicBezTo>
                      <a:pt x="14" y="147"/>
                      <a:pt x="11" y="109"/>
                      <a:pt x="33" y="87"/>
                    </a:cubicBezTo>
                    <a:cubicBezTo>
                      <a:pt x="36" y="73"/>
                      <a:pt x="39" y="68"/>
                      <a:pt x="51" y="60"/>
                    </a:cubicBezTo>
                    <a:cubicBezTo>
                      <a:pt x="53" y="57"/>
                      <a:pt x="54" y="53"/>
                      <a:pt x="57" y="51"/>
                    </a:cubicBezTo>
                    <a:cubicBezTo>
                      <a:pt x="62" y="48"/>
                      <a:pt x="70" y="52"/>
                      <a:pt x="75" y="48"/>
                    </a:cubicBezTo>
                    <a:cubicBezTo>
                      <a:pt x="81" y="43"/>
                      <a:pt x="76" y="30"/>
                      <a:pt x="81" y="24"/>
                    </a:cubicBezTo>
                    <a:cubicBezTo>
                      <a:pt x="86" y="18"/>
                      <a:pt x="93" y="15"/>
                      <a:pt x="99" y="9"/>
                    </a:cubicBezTo>
                    <a:cubicBezTo>
                      <a:pt x="87" y="5"/>
                      <a:pt x="88" y="8"/>
                      <a:pt x="96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1" name="Freeform 109"/>
              <p:cNvSpPr>
                <a:spLocks/>
              </p:cNvSpPr>
              <p:nvPr/>
            </p:nvSpPr>
            <p:spPr bwMode="auto">
              <a:xfrm>
                <a:off x="2886" y="2022"/>
                <a:ext cx="90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54"/>
                  </a:cxn>
                  <a:cxn ang="0">
                    <a:pos x="81" y="93"/>
                  </a:cxn>
                  <a:cxn ang="0">
                    <a:pos x="90" y="105"/>
                  </a:cxn>
                </a:cxnLst>
                <a:rect l="0" t="0" r="r" b="b"/>
                <a:pathLst>
                  <a:path w="90" h="105">
                    <a:moveTo>
                      <a:pt x="0" y="0"/>
                    </a:moveTo>
                    <a:cubicBezTo>
                      <a:pt x="32" y="16"/>
                      <a:pt x="22" y="29"/>
                      <a:pt x="39" y="54"/>
                    </a:cubicBezTo>
                    <a:cubicBezTo>
                      <a:pt x="44" y="83"/>
                      <a:pt x="56" y="83"/>
                      <a:pt x="81" y="93"/>
                    </a:cubicBezTo>
                    <a:cubicBezTo>
                      <a:pt x="85" y="104"/>
                      <a:pt x="81" y="101"/>
                      <a:pt x="90" y="105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2" name="Freeform 110"/>
              <p:cNvSpPr>
                <a:spLocks/>
              </p:cNvSpPr>
              <p:nvPr/>
            </p:nvSpPr>
            <p:spPr bwMode="auto">
              <a:xfrm>
                <a:off x="2397" y="1986"/>
                <a:ext cx="207" cy="7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14" y="69"/>
                  </a:cxn>
                  <a:cxn ang="0">
                    <a:pos x="165" y="30"/>
                  </a:cxn>
                  <a:cxn ang="0">
                    <a:pos x="207" y="0"/>
                  </a:cxn>
                </a:cxnLst>
                <a:rect l="0" t="0" r="r" b="b"/>
                <a:pathLst>
                  <a:path w="207" h="79">
                    <a:moveTo>
                      <a:pt x="0" y="72"/>
                    </a:moveTo>
                    <a:cubicBezTo>
                      <a:pt x="42" y="74"/>
                      <a:pt x="74" y="79"/>
                      <a:pt x="114" y="69"/>
                    </a:cubicBezTo>
                    <a:cubicBezTo>
                      <a:pt x="135" y="64"/>
                      <a:pt x="148" y="40"/>
                      <a:pt x="165" y="30"/>
                    </a:cubicBezTo>
                    <a:cubicBezTo>
                      <a:pt x="179" y="22"/>
                      <a:pt x="199" y="15"/>
                      <a:pt x="207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3" name="Freeform 111"/>
              <p:cNvSpPr>
                <a:spLocks/>
              </p:cNvSpPr>
              <p:nvPr/>
            </p:nvSpPr>
            <p:spPr bwMode="auto">
              <a:xfrm>
                <a:off x="2850" y="2454"/>
                <a:ext cx="87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08"/>
                  </a:cxn>
                  <a:cxn ang="0">
                    <a:pos x="60" y="123"/>
                  </a:cxn>
                  <a:cxn ang="0">
                    <a:pos x="72" y="165"/>
                  </a:cxn>
                  <a:cxn ang="0">
                    <a:pos x="84" y="213"/>
                  </a:cxn>
                  <a:cxn ang="0">
                    <a:pos x="87" y="216"/>
                  </a:cxn>
                </a:cxnLst>
                <a:rect l="0" t="0" r="r" b="b"/>
                <a:pathLst>
                  <a:path w="87" h="232">
                    <a:moveTo>
                      <a:pt x="0" y="0"/>
                    </a:moveTo>
                    <a:cubicBezTo>
                      <a:pt x="35" y="26"/>
                      <a:pt x="19" y="69"/>
                      <a:pt x="30" y="108"/>
                    </a:cubicBezTo>
                    <a:cubicBezTo>
                      <a:pt x="31" y="112"/>
                      <a:pt x="55" y="121"/>
                      <a:pt x="60" y="123"/>
                    </a:cubicBezTo>
                    <a:cubicBezTo>
                      <a:pt x="70" y="140"/>
                      <a:pt x="76" y="145"/>
                      <a:pt x="72" y="165"/>
                    </a:cubicBezTo>
                    <a:cubicBezTo>
                      <a:pt x="76" y="232"/>
                      <a:pt x="60" y="201"/>
                      <a:pt x="84" y="213"/>
                    </a:cubicBezTo>
                    <a:cubicBezTo>
                      <a:pt x="85" y="214"/>
                      <a:pt x="86" y="215"/>
                      <a:pt x="87" y="216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4" name="Freeform 112"/>
              <p:cNvSpPr>
                <a:spLocks/>
              </p:cNvSpPr>
              <p:nvPr/>
            </p:nvSpPr>
            <p:spPr bwMode="auto">
              <a:xfrm>
                <a:off x="2757" y="2295"/>
                <a:ext cx="52" cy="16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8" y="69"/>
                  </a:cxn>
                  <a:cxn ang="0">
                    <a:pos x="36" y="78"/>
                  </a:cxn>
                  <a:cxn ang="0">
                    <a:pos x="12" y="111"/>
                  </a:cxn>
                  <a:cxn ang="0">
                    <a:pos x="0" y="162"/>
                  </a:cxn>
                </a:cxnLst>
                <a:rect l="0" t="0" r="r" b="b"/>
                <a:pathLst>
                  <a:path w="52" h="162">
                    <a:moveTo>
                      <a:pt x="51" y="0"/>
                    </a:moveTo>
                    <a:cubicBezTo>
                      <a:pt x="50" y="23"/>
                      <a:pt x="52" y="46"/>
                      <a:pt x="48" y="69"/>
                    </a:cubicBezTo>
                    <a:cubicBezTo>
                      <a:pt x="47" y="74"/>
                      <a:pt x="40" y="75"/>
                      <a:pt x="36" y="78"/>
                    </a:cubicBezTo>
                    <a:cubicBezTo>
                      <a:pt x="24" y="88"/>
                      <a:pt x="19" y="97"/>
                      <a:pt x="12" y="111"/>
                    </a:cubicBezTo>
                    <a:cubicBezTo>
                      <a:pt x="19" y="131"/>
                      <a:pt x="14" y="148"/>
                      <a:pt x="0" y="162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5" name="Freeform 113"/>
              <p:cNvSpPr>
                <a:spLocks/>
              </p:cNvSpPr>
              <p:nvPr/>
            </p:nvSpPr>
            <p:spPr bwMode="auto">
              <a:xfrm>
                <a:off x="2686" y="1824"/>
                <a:ext cx="163" cy="21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55" y="246"/>
                  </a:cxn>
                  <a:cxn ang="0">
                    <a:pos x="58" y="366"/>
                  </a:cxn>
                  <a:cxn ang="0">
                    <a:pos x="46" y="426"/>
                  </a:cxn>
                  <a:cxn ang="0">
                    <a:pos x="16" y="648"/>
                  </a:cxn>
                  <a:cxn ang="0">
                    <a:pos x="22" y="897"/>
                  </a:cxn>
                  <a:cxn ang="0">
                    <a:pos x="19" y="1071"/>
                  </a:cxn>
                  <a:cxn ang="0">
                    <a:pos x="40" y="1149"/>
                  </a:cxn>
                  <a:cxn ang="0">
                    <a:pos x="49" y="1182"/>
                  </a:cxn>
                  <a:cxn ang="0">
                    <a:pos x="64" y="1293"/>
                  </a:cxn>
                  <a:cxn ang="0">
                    <a:pos x="79" y="1548"/>
                  </a:cxn>
                  <a:cxn ang="0">
                    <a:pos x="106" y="1635"/>
                  </a:cxn>
                  <a:cxn ang="0">
                    <a:pos x="103" y="1761"/>
                  </a:cxn>
                  <a:cxn ang="0">
                    <a:pos x="142" y="1800"/>
                  </a:cxn>
                  <a:cxn ang="0">
                    <a:pos x="112" y="1953"/>
                  </a:cxn>
                  <a:cxn ang="0">
                    <a:pos x="121" y="2007"/>
                  </a:cxn>
                  <a:cxn ang="0">
                    <a:pos x="118" y="2151"/>
                  </a:cxn>
                </a:cxnLst>
                <a:rect l="0" t="0" r="r" b="b"/>
                <a:pathLst>
                  <a:path w="164" h="2151">
                    <a:moveTo>
                      <a:pt x="67" y="0"/>
                    </a:moveTo>
                    <a:cubicBezTo>
                      <a:pt x="34" y="11"/>
                      <a:pt x="64" y="180"/>
                      <a:pt x="55" y="246"/>
                    </a:cubicBezTo>
                    <a:cubicBezTo>
                      <a:pt x="56" y="286"/>
                      <a:pt x="58" y="326"/>
                      <a:pt x="58" y="366"/>
                    </a:cubicBezTo>
                    <a:cubicBezTo>
                      <a:pt x="58" y="386"/>
                      <a:pt x="46" y="426"/>
                      <a:pt x="46" y="426"/>
                    </a:cubicBezTo>
                    <a:cubicBezTo>
                      <a:pt x="42" y="498"/>
                      <a:pt x="39" y="578"/>
                      <a:pt x="16" y="648"/>
                    </a:cubicBezTo>
                    <a:cubicBezTo>
                      <a:pt x="12" y="762"/>
                      <a:pt x="0" y="808"/>
                      <a:pt x="22" y="897"/>
                    </a:cubicBezTo>
                    <a:cubicBezTo>
                      <a:pt x="24" y="921"/>
                      <a:pt x="47" y="1033"/>
                      <a:pt x="19" y="1071"/>
                    </a:cubicBezTo>
                    <a:cubicBezTo>
                      <a:pt x="22" y="1099"/>
                      <a:pt x="28" y="1124"/>
                      <a:pt x="40" y="1149"/>
                    </a:cubicBezTo>
                    <a:cubicBezTo>
                      <a:pt x="45" y="1159"/>
                      <a:pt x="49" y="1182"/>
                      <a:pt x="49" y="1182"/>
                    </a:cubicBezTo>
                    <a:cubicBezTo>
                      <a:pt x="52" y="1220"/>
                      <a:pt x="56" y="1256"/>
                      <a:pt x="64" y="1293"/>
                    </a:cubicBezTo>
                    <a:cubicBezTo>
                      <a:pt x="71" y="1377"/>
                      <a:pt x="61" y="1465"/>
                      <a:pt x="79" y="1548"/>
                    </a:cubicBezTo>
                    <a:cubicBezTo>
                      <a:pt x="85" y="1578"/>
                      <a:pt x="98" y="1606"/>
                      <a:pt x="106" y="1635"/>
                    </a:cubicBezTo>
                    <a:cubicBezTo>
                      <a:pt x="107" y="1670"/>
                      <a:pt x="116" y="1723"/>
                      <a:pt x="103" y="1761"/>
                    </a:cubicBezTo>
                    <a:cubicBezTo>
                      <a:pt x="108" y="1787"/>
                      <a:pt x="123" y="1786"/>
                      <a:pt x="142" y="1800"/>
                    </a:cubicBezTo>
                    <a:cubicBezTo>
                      <a:pt x="164" y="1843"/>
                      <a:pt x="139" y="1913"/>
                      <a:pt x="112" y="1953"/>
                    </a:cubicBezTo>
                    <a:cubicBezTo>
                      <a:pt x="114" y="1971"/>
                      <a:pt x="117" y="1989"/>
                      <a:pt x="121" y="2007"/>
                    </a:cubicBezTo>
                    <a:cubicBezTo>
                      <a:pt x="124" y="2051"/>
                      <a:pt x="137" y="2114"/>
                      <a:pt x="118" y="2151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6" name="Freeform 114"/>
              <p:cNvSpPr>
                <a:spLocks/>
              </p:cNvSpPr>
              <p:nvPr/>
            </p:nvSpPr>
            <p:spPr bwMode="auto">
              <a:xfrm>
                <a:off x="2724" y="2847"/>
                <a:ext cx="399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45"/>
                  </a:cxn>
                  <a:cxn ang="0">
                    <a:pos x="60" y="120"/>
                  </a:cxn>
                  <a:cxn ang="0">
                    <a:pos x="75" y="195"/>
                  </a:cxn>
                  <a:cxn ang="0">
                    <a:pos x="120" y="432"/>
                  </a:cxn>
                  <a:cxn ang="0">
                    <a:pos x="123" y="441"/>
                  </a:cxn>
                  <a:cxn ang="0">
                    <a:pos x="126" y="465"/>
                  </a:cxn>
                  <a:cxn ang="0">
                    <a:pos x="174" y="528"/>
                  </a:cxn>
                  <a:cxn ang="0">
                    <a:pos x="219" y="603"/>
                  </a:cxn>
                  <a:cxn ang="0">
                    <a:pos x="261" y="621"/>
                  </a:cxn>
                  <a:cxn ang="0">
                    <a:pos x="306" y="639"/>
                  </a:cxn>
                  <a:cxn ang="0">
                    <a:pos x="336" y="669"/>
                  </a:cxn>
                  <a:cxn ang="0">
                    <a:pos x="366" y="720"/>
                  </a:cxn>
                  <a:cxn ang="0">
                    <a:pos x="399" y="732"/>
                  </a:cxn>
                </a:cxnLst>
                <a:rect l="0" t="0" r="r" b="b"/>
                <a:pathLst>
                  <a:path w="399" h="732">
                    <a:moveTo>
                      <a:pt x="0" y="0"/>
                    </a:moveTo>
                    <a:cubicBezTo>
                      <a:pt x="7" y="17"/>
                      <a:pt x="19" y="28"/>
                      <a:pt x="27" y="45"/>
                    </a:cubicBezTo>
                    <a:cubicBezTo>
                      <a:pt x="38" y="70"/>
                      <a:pt x="45" y="97"/>
                      <a:pt x="60" y="120"/>
                    </a:cubicBezTo>
                    <a:cubicBezTo>
                      <a:pt x="63" y="146"/>
                      <a:pt x="70" y="169"/>
                      <a:pt x="75" y="195"/>
                    </a:cubicBezTo>
                    <a:cubicBezTo>
                      <a:pt x="77" y="268"/>
                      <a:pt x="51" y="381"/>
                      <a:pt x="120" y="432"/>
                    </a:cubicBezTo>
                    <a:cubicBezTo>
                      <a:pt x="121" y="435"/>
                      <a:pt x="122" y="438"/>
                      <a:pt x="123" y="441"/>
                    </a:cubicBezTo>
                    <a:cubicBezTo>
                      <a:pt x="124" y="449"/>
                      <a:pt x="124" y="457"/>
                      <a:pt x="126" y="465"/>
                    </a:cubicBezTo>
                    <a:cubicBezTo>
                      <a:pt x="131" y="483"/>
                      <a:pt x="156" y="522"/>
                      <a:pt x="174" y="528"/>
                    </a:cubicBezTo>
                    <a:cubicBezTo>
                      <a:pt x="177" y="555"/>
                      <a:pt x="190" y="593"/>
                      <a:pt x="219" y="603"/>
                    </a:cubicBezTo>
                    <a:cubicBezTo>
                      <a:pt x="229" y="618"/>
                      <a:pt x="244" y="618"/>
                      <a:pt x="261" y="621"/>
                    </a:cubicBezTo>
                    <a:cubicBezTo>
                      <a:pt x="276" y="629"/>
                      <a:pt x="291" y="631"/>
                      <a:pt x="306" y="639"/>
                    </a:cubicBezTo>
                    <a:cubicBezTo>
                      <a:pt x="314" y="651"/>
                      <a:pt x="326" y="658"/>
                      <a:pt x="336" y="669"/>
                    </a:cubicBezTo>
                    <a:cubicBezTo>
                      <a:pt x="348" y="683"/>
                      <a:pt x="355" y="704"/>
                      <a:pt x="366" y="720"/>
                    </a:cubicBezTo>
                    <a:cubicBezTo>
                      <a:pt x="373" y="730"/>
                      <a:pt x="389" y="727"/>
                      <a:pt x="399" y="732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7" name="Freeform 115"/>
              <p:cNvSpPr>
                <a:spLocks/>
              </p:cNvSpPr>
              <p:nvPr/>
            </p:nvSpPr>
            <p:spPr bwMode="auto">
              <a:xfrm>
                <a:off x="2511" y="3321"/>
                <a:ext cx="240" cy="597"/>
              </a:xfrm>
              <a:custGeom>
                <a:avLst/>
                <a:gdLst/>
                <a:ahLst/>
                <a:cxnLst>
                  <a:cxn ang="0">
                    <a:pos x="0" y="597"/>
                  </a:cxn>
                  <a:cxn ang="0">
                    <a:pos x="27" y="519"/>
                  </a:cxn>
                  <a:cxn ang="0">
                    <a:pos x="30" y="468"/>
                  </a:cxn>
                  <a:cxn ang="0">
                    <a:pos x="75" y="438"/>
                  </a:cxn>
                  <a:cxn ang="0">
                    <a:pos x="138" y="384"/>
                  </a:cxn>
                  <a:cxn ang="0">
                    <a:pos x="174" y="339"/>
                  </a:cxn>
                  <a:cxn ang="0">
                    <a:pos x="207" y="270"/>
                  </a:cxn>
                  <a:cxn ang="0">
                    <a:pos x="213" y="216"/>
                  </a:cxn>
                  <a:cxn ang="0">
                    <a:pos x="237" y="147"/>
                  </a:cxn>
                  <a:cxn ang="0">
                    <a:pos x="234" y="126"/>
                  </a:cxn>
                  <a:cxn ang="0">
                    <a:pos x="219" y="105"/>
                  </a:cxn>
                  <a:cxn ang="0">
                    <a:pos x="228" y="42"/>
                  </a:cxn>
                  <a:cxn ang="0">
                    <a:pos x="240" y="0"/>
                  </a:cxn>
                </a:cxnLst>
                <a:rect l="0" t="0" r="r" b="b"/>
                <a:pathLst>
                  <a:path w="240" h="597">
                    <a:moveTo>
                      <a:pt x="0" y="597"/>
                    </a:moveTo>
                    <a:cubicBezTo>
                      <a:pt x="13" y="570"/>
                      <a:pt x="9" y="544"/>
                      <a:pt x="27" y="519"/>
                    </a:cubicBezTo>
                    <a:cubicBezTo>
                      <a:pt x="28" y="502"/>
                      <a:pt x="27" y="485"/>
                      <a:pt x="30" y="468"/>
                    </a:cubicBezTo>
                    <a:cubicBezTo>
                      <a:pt x="33" y="449"/>
                      <a:pt x="63" y="447"/>
                      <a:pt x="75" y="438"/>
                    </a:cubicBezTo>
                    <a:cubicBezTo>
                      <a:pt x="92" y="426"/>
                      <a:pt x="130" y="401"/>
                      <a:pt x="138" y="384"/>
                    </a:cubicBezTo>
                    <a:cubicBezTo>
                      <a:pt x="147" y="366"/>
                      <a:pt x="160" y="353"/>
                      <a:pt x="174" y="339"/>
                    </a:cubicBezTo>
                    <a:cubicBezTo>
                      <a:pt x="180" y="313"/>
                      <a:pt x="194" y="292"/>
                      <a:pt x="207" y="270"/>
                    </a:cubicBezTo>
                    <a:cubicBezTo>
                      <a:pt x="209" y="252"/>
                      <a:pt x="209" y="234"/>
                      <a:pt x="213" y="216"/>
                    </a:cubicBezTo>
                    <a:cubicBezTo>
                      <a:pt x="218" y="193"/>
                      <a:pt x="233" y="172"/>
                      <a:pt x="237" y="147"/>
                    </a:cubicBezTo>
                    <a:cubicBezTo>
                      <a:pt x="222" y="124"/>
                      <a:pt x="238" y="153"/>
                      <a:pt x="234" y="126"/>
                    </a:cubicBezTo>
                    <a:cubicBezTo>
                      <a:pt x="233" y="117"/>
                      <a:pt x="224" y="112"/>
                      <a:pt x="219" y="105"/>
                    </a:cubicBezTo>
                    <a:cubicBezTo>
                      <a:pt x="221" y="85"/>
                      <a:pt x="221" y="61"/>
                      <a:pt x="228" y="42"/>
                    </a:cubicBezTo>
                    <a:cubicBezTo>
                      <a:pt x="236" y="21"/>
                      <a:pt x="240" y="25"/>
                      <a:pt x="240" y="0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8" name="Freeform 116"/>
              <p:cNvSpPr>
                <a:spLocks/>
              </p:cNvSpPr>
              <p:nvPr/>
            </p:nvSpPr>
            <p:spPr bwMode="auto">
              <a:xfrm>
                <a:off x="2298" y="2889"/>
                <a:ext cx="411" cy="969"/>
              </a:xfrm>
              <a:custGeom>
                <a:avLst/>
                <a:gdLst/>
                <a:ahLst/>
                <a:cxnLst>
                  <a:cxn ang="0">
                    <a:pos x="411" y="0"/>
                  </a:cxn>
                  <a:cxn ang="0">
                    <a:pos x="402" y="42"/>
                  </a:cxn>
                  <a:cxn ang="0">
                    <a:pos x="345" y="258"/>
                  </a:cxn>
                  <a:cxn ang="0">
                    <a:pos x="318" y="291"/>
                  </a:cxn>
                  <a:cxn ang="0">
                    <a:pos x="306" y="309"/>
                  </a:cxn>
                  <a:cxn ang="0">
                    <a:pos x="300" y="318"/>
                  </a:cxn>
                  <a:cxn ang="0">
                    <a:pos x="291" y="345"/>
                  </a:cxn>
                  <a:cxn ang="0">
                    <a:pos x="279" y="381"/>
                  </a:cxn>
                  <a:cxn ang="0">
                    <a:pos x="267" y="474"/>
                  </a:cxn>
                  <a:cxn ang="0">
                    <a:pos x="225" y="489"/>
                  </a:cxn>
                  <a:cxn ang="0">
                    <a:pos x="183" y="495"/>
                  </a:cxn>
                  <a:cxn ang="0">
                    <a:pos x="153" y="546"/>
                  </a:cxn>
                  <a:cxn ang="0">
                    <a:pos x="126" y="618"/>
                  </a:cxn>
                  <a:cxn ang="0">
                    <a:pos x="96" y="756"/>
                  </a:cxn>
                  <a:cxn ang="0">
                    <a:pos x="93" y="816"/>
                  </a:cxn>
                  <a:cxn ang="0">
                    <a:pos x="63" y="870"/>
                  </a:cxn>
                  <a:cxn ang="0">
                    <a:pos x="45" y="921"/>
                  </a:cxn>
                  <a:cxn ang="0">
                    <a:pos x="9" y="951"/>
                  </a:cxn>
                  <a:cxn ang="0">
                    <a:pos x="0" y="969"/>
                  </a:cxn>
                </a:cxnLst>
                <a:rect l="0" t="0" r="r" b="b"/>
                <a:pathLst>
                  <a:path w="411" h="969">
                    <a:moveTo>
                      <a:pt x="411" y="0"/>
                    </a:moveTo>
                    <a:cubicBezTo>
                      <a:pt x="406" y="14"/>
                      <a:pt x="406" y="28"/>
                      <a:pt x="402" y="42"/>
                    </a:cubicBezTo>
                    <a:cubicBezTo>
                      <a:pt x="396" y="134"/>
                      <a:pt x="398" y="187"/>
                      <a:pt x="345" y="258"/>
                    </a:cubicBezTo>
                    <a:cubicBezTo>
                      <a:pt x="340" y="273"/>
                      <a:pt x="333" y="286"/>
                      <a:pt x="318" y="291"/>
                    </a:cubicBezTo>
                    <a:cubicBezTo>
                      <a:pt x="314" y="297"/>
                      <a:pt x="310" y="303"/>
                      <a:pt x="306" y="309"/>
                    </a:cubicBezTo>
                    <a:cubicBezTo>
                      <a:pt x="304" y="312"/>
                      <a:pt x="300" y="318"/>
                      <a:pt x="300" y="318"/>
                    </a:cubicBezTo>
                    <a:cubicBezTo>
                      <a:pt x="292" y="367"/>
                      <a:pt x="303" y="315"/>
                      <a:pt x="291" y="345"/>
                    </a:cubicBezTo>
                    <a:cubicBezTo>
                      <a:pt x="286" y="357"/>
                      <a:pt x="279" y="381"/>
                      <a:pt x="279" y="381"/>
                    </a:cubicBezTo>
                    <a:cubicBezTo>
                      <a:pt x="281" y="407"/>
                      <a:pt x="290" y="451"/>
                      <a:pt x="267" y="474"/>
                    </a:cubicBezTo>
                    <a:cubicBezTo>
                      <a:pt x="251" y="490"/>
                      <a:pt x="246" y="486"/>
                      <a:pt x="225" y="489"/>
                    </a:cubicBezTo>
                    <a:cubicBezTo>
                      <a:pt x="211" y="491"/>
                      <a:pt x="183" y="495"/>
                      <a:pt x="183" y="495"/>
                    </a:cubicBezTo>
                    <a:cubicBezTo>
                      <a:pt x="174" y="513"/>
                      <a:pt x="160" y="526"/>
                      <a:pt x="153" y="546"/>
                    </a:cubicBezTo>
                    <a:cubicBezTo>
                      <a:pt x="143" y="576"/>
                      <a:pt x="144" y="590"/>
                      <a:pt x="126" y="618"/>
                    </a:cubicBezTo>
                    <a:cubicBezTo>
                      <a:pt x="119" y="665"/>
                      <a:pt x="114" y="711"/>
                      <a:pt x="96" y="756"/>
                    </a:cubicBezTo>
                    <a:cubicBezTo>
                      <a:pt x="95" y="776"/>
                      <a:pt x="96" y="796"/>
                      <a:pt x="93" y="816"/>
                    </a:cubicBezTo>
                    <a:cubicBezTo>
                      <a:pt x="91" y="833"/>
                      <a:pt x="68" y="854"/>
                      <a:pt x="63" y="870"/>
                    </a:cubicBezTo>
                    <a:cubicBezTo>
                      <a:pt x="57" y="888"/>
                      <a:pt x="55" y="904"/>
                      <a:pt x="45" y="921"/>
                    </a:cubicBezTo>
                    <a:cubicBezTo>
                      <a:pt x="40" y="940"/>
                      <a:pt x="26" y="944"/>
                      <a:pt x="9" y="951"/>
                    </a:cubicBezTo>
                    <a:cubicBezTo>
                      <a:pt x="7" y="957"/>
                      <a:pt x="0" y="969"/>
                      <a:pt x="0" y="969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89" name="Freeform 117"/>
              <p:cNvSpPr>
                <a:spLocks/>
              </p:cNvSpPr>
              <p:nvPr/>
            </p:nvSpPr>
            <p:spPr bwMode="auto">
              <a:xfrm>
                <a:off x="2898" y="2775"/>
                <a:ext cx="471" cy="8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96"/>
                  </a:cxn>
                  <a:cxn ang="0">
                    <a:pos x="93" y="189"/>
                  </a:cxn>
                  <a:cxn ang="0">
                    <a:pos x="132" y="222"/>
                  </a:cxn>
                  <a:cxn ang="0">
                    <a:pos x="168" y="273"/>
                  </a:cxn>
                  <a:cxn ang="0">
                    <a:pos x="159" y="453"/>
                  </a:cxn>
                  <a:cxn ang="0">
                    <a:pos x="210" y="546"/>
                  </a:cxn>
                  <a:cxn ang="0">
                    <a:pos x="231" y="645"/>
                  </a:cxn>
                  <a:cxn ang="0">
                    <a:pos x="273" y="678"/>
                  </a:cxn>
                  <a:cxn ang="0">
                    <a:pos x="321" y="738"/>
                  </a:cxn>
                  <a:cxn ang="0">
                    <a:pos x="360" y="777"/>
                  </a:cxn>
                  <a:cxn ang="0">
                    <a:pos x="378" y="783"/>
                  </a:cxn>
                  <a:cxn ang="0">
                    <a:pos x="465" y="822"/>
                  </a:cxn>
                  <a:cxn ang="0">
                    <a:pos x="471" y="837"/>
                  </a:cxn>
                </a:cxnLst>
                <a:rect l="0" t="0" r="r" b="b"/>
                <a:pathLst>
                  <a:path w="471" h="837">
                    <a:moveTo>
                      <a:pt x="0" y="0"/>
                    </a:moveTo>
                    <a:cubicBezTo>
                      <a:pt x="5" y="31"/>
                      <a:pt x="2" y="67"/>
                      <a:pt x="15" y="96"/>
                    </a:cubicBezTo>
                    <a:cubicBezTo>
                      <a:pt x="27" y="122"/>
                      <a:pt x="72" y="171"/>
                      <a:pt x="93" y="189"/>
                    </a:cubicBezTo>
                    <a:cubicBezTo>
                      <a:pt x="138" y="227"/>
                      <a:pt x="106" y="189"/>
                      <a:pt x="132" y="222"/>
                    </a:cubicBezTo>
                    <a:cubicBezTo>
                      <a:pt x="138" y="240"/>
                      <a:pt x="156" y="259"/>
                      <a:pt x="168" y="273"/>
                    </a:cubicBezTo>
                    <a:cubicBezTo>
                      <a:pt x="180" y="332"/>
                      <a:pt x="170" y="394"/>
                      <a:pt x="159" y="453"/>
                    </a:cubicBezTo>
                    <a:cubicBezTo>
                      <a:pt x="166" y="507"/>
                      <a:pt x="193" y="504"/>
                      <a:pt x="210" y="546"/>
                    </a:cubicBezTo>
                    <a:cubicBezTo>
                      <a:pt x="213" y="589"/>
                      <a:pt x="213" y="609"/>
                      <a:pt x="231" y="645"/>
                    </a:cubicBezTo>
                    <a:cubicBezTo>
                      <a:pt x="237" y="657"/>
                      <a:pt x="264" y="668"/>
                      <a:pt x="273" y="678"/>
                    </a:cubicBezTo>
                    <a:cubicBezTo>
                      <a:pt x="290" y="697"/>
                      <a:pt x="300" y="724"/>
                      <a:pt x="321" y="738"/>
                    </a:cubicBezTo>
                    <a:cubicBezTo>
                      <a:pt x="330" y="754"/>
                      <a:pt x="344" y="768"/>
                      <a:pt x="360" y="777"/>
                    </a:cubicBezTo>
                    <a:cubicBezTo>
                      <a:pt x="365" y="780"/>
                      <a:pt x="378" y="783"/>
                      <a:pt x="378" y="783"/>
                    </a:cubicBezTo>
                    <a:cubicBezTo>
                      <a:pt x="398" y="803"/>
                      <a:pt x="437" y="815"/>
                      <a:pt x="465" y="822"/>
                    </a:cubicBezTo>
                    <a:cubicBezTo>
                      <a:pt x="469" y="833"/>
                      <a:pt x="467" y="828"/>
                      <a:pt x="471" y="837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0" name="Freeform 118"/>
              <p:cNvSpPr>
                <a:spLocks/>
              </p:cNvSpPr>
              <p:nvPr/>
            </p:nvSpPr>
            <p:spPr bwMode="auto">
              <a:xfrm>
                <a:off x="2751" y="3249"/>
                <a:ext cx="360" cy="6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7"/>
                  </a:cxn>
                  <a:cxn ang="0">
                    <a:pos x="36" y="126"/>
                  </a:cxn>
                  <a:cxn ang="0">
                    <a:pos x="87" y="195"/>
                  </a:cxn>
                  <a:cxn ang="0">
                    <a:pos x="99" y="222"/>
                  </a:cxn>
                  <a:cxn ang="0">
                    <a:pos x="207" y="348"/>
                  </a:cxn>
                  <a:cxn ang="0">
                    <a:pos x="225" y="492"/>
                  </a:cxn>
                  <a:cxn ang="0">
                    <a:pos x="240" y="513"/>
                  </a:cxn>
                  <a:cxn ang="0">
                    <a:pos x="321" y="573"/>
                  </a:cxn>
                  <a:cxn ang="0">
                    <a:pos x="342" y="612"/>
                  </a:cxn>
                  <a:cxn ang="0">
                    <a:pos x="348" y="648"/>
                  </a:cxn>
                  <a:cxn ang="0">
                    <a:pos x="360" y="663"/>
                  </a:cxn>
                </a:cxnLst>
                <a:rect l="0" t="0" r="r" b="b"/>
                <a:pathLst>
                  <a:path w="360" h="663">
                    <a:moveTo>
                      <a:pt x="0" y="0"/>
                    </a:moveTo>
                    <a:cubicBezTo>
                      <a:pt x="4" y="12"/>
                      <a:pt x="9" y="18"/>
                      <a:pt x="18" y="27"/>
                    </a:cubicBezTo>
                    <a:cubicBezTo>
                      <a:pt x="21" y="57"/>
                      <a:pt x="23" y="96"/>
                      <a:pt x="36" y="126"/>
                    </a:cubicBezTo>
                    <a:cubicBezTo>
                      <a:pt x="48" y="153"/>
                      <a:pt x="70" y="172"/>
                      <a:pt x="87" y="195"/>
                    </a:cubicBezTo>
                    <a:cubicBezTo>
                      <a:pt x="100" y="212"/>
                      <a:pt x="86" y="202"/>
                      <a:pt x="99" y="222"/>
                    </a:cubicBezTo>
                    <a:cubicBezTo>
                      <a:pt x="130" y="268"/>
                      <a:pt x="168" y="309"/>
                      <a:pt x="207" y="348"/>
                    </a:cubicBezTo>
                    <a:cubicBezTo>
                      <a:pt x="225" y="394"/>
                      <a:pt x="218" y="444"/>
                      <a:pt x="225" y="492"/>
                    </a:cubicBezTo>
                    <a:cubicBezTo>
                      <a:pt x="226" y="501"/>
                      <a:pt x="234" y="507"/>
                      <a:pt x="240" y="513"/>
                    </a:cubicBezTo>
                    <a:cubicBezTo>
                      <a:pt x="262" y="533"/>
                      <a:pt x="292" y="563"/>
                      <a:pt x="321" y="573"/>
                    </a:cubicBezTo>
                    <a:cubicBezTo>
                      <a:pt x="326" y="587"/>
                      <a:pt x="334" y="600"/>
                      <a:pt x="342" y="612"/>
                    </a:cubicBezTo>
                    <a:cubicBezTo>
                      <a:pt x="344" y="624"/>
                      <a:pt x="346" y="636"/>
                      <a:pt x="348" y="648"/>
                    </a:cubicBezTo>
                    <a:cubicBezTo>
                      <a:pt x="349" y="654"/>
                      <a:pt x="360" y="663"/>
                      <a:pt x="360" y="663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1" name="Freeform 119"/>
              <p:cNvSpPr>
                <a:spLocks/>
              </p:cNvSpPr>
              <p:nvPr/>
            </p:nvSpPr>
            <p:spPr bwMode="auto">
              <a:xfrm>
                <a:off x="2303" y="3248"/>
                <a:ext cx="270" cy="12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33" y="111"/>
                  </a:cxn>
                  <a:cxn ang="0">
                    <a:pos x="102" y="72"/>
                  </a:cxn>
                  <a:cxn ang="0">
                    <a:pos x="219" y="33"/>
                  </a:cxn>
                  <a:cxn ang="0">
                    <a:pos x="240" y="24"/>
                  </a:cxn>
                  <a:cxn ang="0">
                    <a:pos x="246" y="15"/>
                  </a:cxn>
                  <a:cxn ang="0">
                    <a:pos x="264" y="9"/>
                  </a:cxn>
                  <a:cxn ang="0">
                    <a:pos x="270" y="0"/>
                  </a:cxn>
                </a:cxnLst>
                <a:rect l="0" t="0" r="r" b="b"/>
                <a:pathLst>
                  <a:path w="270" h="121">
                    <a:moveTo>
                      <a:pt x="0" y="117"/>
                    </a:moveTo>
                    <a:cubicBezTo>
                      <a:pt x="15" y="121"/>
                      <a:pt x="19" y="116"/>
                      <a:pt x="33" y="111"/>
                    </a:cubicBezTo>
                    <a:cubicBezTo>
                      <a:pt x="54" y="95"/>
                      <a:pt x="80" y="87"/>
                      <a:pt x="102" y="72"/>
                    </a:cubicBezTo>
                    <a:cubicBezTo>
                      <a:pt x="142" y="85"/>
                      <a:pt x="181" y="43"/>
                      <a:pt x="219" y="33"/>
                    </a:cubicBezTo>
                    <a:cubicBezTo>
                      <a:pt x="225" y="29"/>
                      <a:pt x="234" y="28"/>
                      <a:pt x="240" y="24"/>
                    </a:cubicBezTo>
                    <a:cubicBezTo>
                      <a:pt x="243" y="22"/>
                      <a:pt x="243" y="17"/>
                      <a:pt x="246" y="15"/>
                    </a:cubicBezTo>
                    <a:cubicBezTo>
                      <a:pt x="251" y="12"/>
                      <a:pt x="264" y="9"/>
                      <a:pt x="264" y="9"/>
                    </a:cubicBezTo>
                    <a:cubicBezTo>
                      <a:pt x="266" y="6"/>
                      <a:pt x="270" y="0"/>
                      <a:pt x="270" y="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2" name="Freeform 120"/>
              <p:cNvSpPr>
                <a:spLocks/>
              </p:cNvSpPr>
              <p:nvPr/>
            </p:nvSpPr>
            <p:spPr bwMode="auto">
              <a:xfrm>
                <a:off x="2961" y="3624"/>
                <a:ext cx="288" cy="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63"/>
                  </a:cxn>
                  <a:cxn ang="0">
                    <a:pos x="99" y="84"/>
                  </a:cxn>
                  <a:cxn ang="0">
                    <a:pos x="171" y="99"/>
                  </a:cxn>
                  <a:cxn ang="0">
                    <a:pos x="180" y="132"/>
                  </a:cxn>
                  <a:cxn ang="0">
                    <a:pos x="207" y="159"/>
                  </a:cxn>
                  <a:cxn ang="0">
                    <a:pos x="219" y="195"/>
                  </a:cxn>
                  <a:cxn ang="0">
                    <a:pos x="288" y="213"/>
                  </a:cxn>
                </a:cxnLst>
                <a:rect l="0" t="0" r="r" b="b"/>
                <a:pathLst>
                  <a:path w="288" h="213">
                    <a:moveTo>
                      <a:pt x="0" y="0"/>
                    </a:moveTo>
                    <a:cubicBezTo>
                      <a:pt x="33" y="11"/>
                      <a:pt x="66" y="39"/>
                      <a:pt x="90" y="63"/>
                    </a:cubicBezTo>
                    <a:cubicBezTo>
                      <a:pt x="95" y="68"/>
                      <a:pt x="93" y="80"/>
                      <a:pt x="99" y="84"/>
                    </a:cubicBezTo>
                    <a:cubicBezTo>
                      <a:pt x="117" y="97"/>
                      <a:pt x="151" y="95"/>
                      <a:pt x="171" y="99"/>
                    </a:cubicBezTo>
                    <a:cubicBezTo>
                      <a:pt x="174" y="110"/>
                      <a:pt x="173" y="123"/>
                      <a:pt x="180" y="132"/>
                    </a:cubicBezTo>
                    <a:cubicBezTo>
                      <a:pt x="189" y="142"/>
                      <a:pt x="200" y="147"/>
                      <a:pt x="207" y="159"/>
                    </a:cubicBezTo>
                    <a:cubicBezTo>
                      <a:pt x="213" y="170"/>
                      <a:pt x="207" y="191"/>
                      <a:pt x="219" y="195"/>
                    </a:cubicBezTo>
                    <a:cubicBezTo>
                      <a:pt x="241" y="202"/>
                      <a:pt x="265" y="213"/>
                      <a:pt x="288" y="213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3" name="Freeform 121"/>
              <p:cNvSpPr>
                <a:spLocks/>
              </p:cNvSpPr>
              <p:nvPr/>
            </p:nvSpPr>
            <p:spPr bwMode="auto">
              <a:xfrm>
                <a:off x="3063" y="3195"/>
                <a:ext cx="351" cy="2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21"/>
                  </a:cxn>
                  <a:cxn ang="0">
                    <a:pos x="84" y="42"/>
                  </a:cxn>
                  <a:cxn ang="0">
                    <a:pos x="93" y="48"/>
                  </a:cxn>
                  <a:cxn ang="0">
                    <a:pos x="138" y="129"/>
                  </a:cxn>
                  <a:cxn ang="0">
                    <a:pos x="168" y="177"/>
                  </a:cxn>
                  <a:cxn ang="0">
                    <a:pos x="243" y="222"/>
                  </a:cxn>
                  <a:cxn ang="0">
                    <a:pos x="321" y="261"/>
                  </a:cxn>
                  <a:cxn ang="0">
                    <a:pos x="327" y="270"/>
                  </a:cxn>
                  <a:cxn ang="0">
                    <a:pos x="351" y="276"/>
                  </a:cxn>
                </a:cxnLst>
                <a:rect l="0" t="0" r="r" b="b"/>
                <a:pathLst>
                  <a:path w="351" h="276">
                    <a:moveTo>
                      <a:pt x="0" y="0"/>
                    </a:moveTo>
                    <a:cubicBezTo>
                      <a:pt x="20" y="7"/>
                      <a:pt x="35" y="11"/>
                      <a:pt x="54" y="21"/>
                    </a:cubicBezTo>
                    <a:cubicBezTo>
                      <a:pt x="65" y="26"/>
                      <a:pt x="74" y="35"/>
                      <a:pt x="84" y="42"/>
                    </a:cubicBezTo>
                    <a:cubicBezTo>
                      <a:pt x="87" y="44"/>
                      <a:pt x="93" y="48"/>
                      <a:pt x="93" y="48"/>
                    </a:cubicBezTo>
                    <a:cubicBezTo>
                      <a:pt x="103" y="78"/>
                      <a:pt x="124" y="101"/>
                      <a:pt x="138" y="129"/>
                    </a:cubicBezTo>
                    <a:cubicBezTo>
                      <a:pt x="145" y="144"/>
                      <a:pt x="151" y="171"/>
                      <a:pt x="168" y="177"/>
                    </a:cubicBezTo>
                    <a:cubicBezTo>
                      <a:pt x="189" y="198"/>
                      <a:pt x="213" y="217"/>
                      <a:pt x="243" y="222"/>
                    </a:cubicBezTo>
                    <a:cubicBezTo>
                      <a:pt x="268" y="237"/>
                      <a:pt x="293" y="252"/>
                      <a:pt x="321" y="261"/>
                    </a:cubicBezTo>
                    <a:cubicBezTo>
                      <a:pt x="323" y="264"/>
                      <a:pt x="324" y="268"/>
                      <a:pt x="327" y="270"/>
                    </a:cubicBezTo>
                    <a:cubicBezTo>
                      <a:pt x="334" y="274"/>
                      <a:pt x="351" y="276"/>
                      <a:pt x="351" y="276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4" name="Freeform 122"/>
              <p:cNvSpPr>
                <a:spLocks/>
              </p:cNvSpPr>
              <p:nvPr/>
            </p:nvSpPr>
            <p:spPr bwMode="auto">
              <a:xfrm>
                <a:off x="2904" y="2748"/>
                <a:ext cx="375" cy="3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27"/>
                  </a:cxn>
                  <a:cxn ang="0">
                    <a:pos x="66" y="45"/>
                  </a:cxn>
                  <a:cxn ang="0">
                    <a:pos x="78" y="63"/>
                  </a:cxn>
                  <a:cxn ang="0">
                    <a:pos x="84" y="90"/>
                  </a:cxn>
                  <a:cxn ang="0">
                    <a:pos x="159" y="123"/>
                  </a:cxn>
                  <a:cxn ang="0">
                    <a:pos x="195" y="180"/>
                  </a:cxn>
                  <a:cxn ang="0">
                    <a:pos x="219" y="207"/>
                  </a:cxn>
                  <a:cxn ang="0">
                    <a:pos x="258" y="240"/>
                  </a:cxn>
                  <a:cxn ang="0">
                    <a:pos x="297" y="258"/>
                  </a:cxn>
                  <a:cxn ang="0">
                    <a:pos x="312" y="276"/>
                  </a:cxn>
                  <a:cxn ang="0">
                    <a:pos x="321" y="309"/>
                  </a:cxn>
                  <a:cxn ang="0">
                    <a:pos x="357" y="324"/>
                  </a:cxn>
                  <a:cxn ang="0">
                    <a:pos x="375" y="330"/>
                  </a:cxn>
                </a:cxnLst>
                <a:rect l="0" t="0" r="r" b="b"/>
                <a:pathLst>
                  <a:path w="375" h="330">
                    <a:moveTo>
                      <a:pt x="0" y="0"/>
                    </a:moveTo>
                    <a:cubicBezTo>
                      <a:pt x="20" y="7"/>
                      <a:pt x="39" y="15"/>
                      <a:pt x="57" y="27"/>
                    </a:cubicBezTo>
                    <a:cubicBezTo>
                      <a:pt x="60" y="33"/>
                      <a:pt x="63" y="39"/>
                      <a:pt x="66" y="45"/>
                    </a:cubicBezTo>
                    <a:cubicBezTo>
                      <a:pt x="70" y="51"/>
                      <a:pt x="78" y="63"/>
                      <a:pt x="78" y="63"/>
                    </a:cubicBezTo>
                    <a:cubicBezTo>
                      <a:pt x="80" y="72"/>
                      <a:pt x="79" y="82"/>
                      <a:pt x="84" y="90"/>
                    </a:cubicBezTo>
                    <a:cubicBezTo>
                      <a:pt x="99" y="111"/>
                      <a:pt x="136" y="120"/>
                      <a:pt x="159" y="123"/>
                    </a:cubicBezTo>
                    <a:cubicBezTo>
                      <a:pt x="167" y="147"/>
                      <a:pt x="179" y="161"/>
                      <a:pt x="195" y="180"/>
                    </a:cubicBezTo>
                    <a:cubicBezTo>
                      <a:pt x="204" y="191"/>
                      <a:pt x="205" y="202"/>
                      <a:pt x="219" y="207"/>
                    </a:cubicBezTo>
                    <a:cubicBezTo>
                      <a:pt x="231" y="217"/>
                      <a:pt x="244" y="235"/>
                      <a:pt x="258" y="240"/>
                    </a:cubicBezTo>
                    <a:cubicBezTo>
                      <a:pt x="272" y="250"/>
                      <a:pt x="280" y="255"/>
                      <a:pt x="297" y="258"/>
                    </a:cubicBezTo>
                    <a:cubicBezTo>
                      <a:pt x="301" y="264"/>
                      <a:pt x="309" y="269"/>
                      <a:pt x="312" y="276"/>
                    </a:cubicBezTo>
                    <a:cubicBezTo>
                      <a:pt x="317" y="291"/>
                      <a:pt x="310" y="299"/>
                      <a:pt x="321" y="309"/>
                    </a:cubicBezTo>
                    <a:cubicBezTo>
                      <a:pt x="340" y="326"/>
                      <a:pt x="335" y="319"/>
                      <a:pt x="357" y="324"/>
                    </a:cubicBezTo>
                    <a:cubicBezTo>
                      <a:pt x="363" y="326"/>
                      <a:pt x="375" y="330"/>
                      <a:pt x="375" y="330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5" name="Freeform 123"/>
              <p:cNvSpPr>
                <a:spLocks/>
              </p:cNvSpPr>
              <p:nvPr/>
            </p:nvSpPr>
            <p:spPr bwMode="auto">
              <a:xfrm>
                <a:off x="2166" y="3669"/>
                <a:ext cx="219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45" y="105"/>
                  </a:cxn>
                  <a:cxn ang="0">
                    <a:pos x="159" y="60"/>
                  </a:cxn>
                  <a:cxn ang="0">
                    <a:pos x="198" y="51"/>
                  </a:cxn>
                  <a:cxn ang="0">
                    <a:pos x="219" y="0"/>
                  </a:cxn>
                </a:cxnLst>
                <a:rect l="0" t="0" r="r" b="b"/>
                <a:pathLst>
                  <a:path w="219" h="126">
                    <a:moveTo>
                      <a:pt x="0" y="126"/>
                    </a:moveTo>
                    <a:cubicBezTo>
                      <a:pt x="16" y="120"/>
                      <a:pt x="29" y="109"/>
                      <a:pt x="45" y="105"/>
                    </a:cubicBezTo>
                    <a:cubicBezTo>
                      <a:pt x="89" y="120"/>
                      <a:pt x="124" y="83"/>
                      <a:pt x="159" y="60"/>
                    </a:cubicBezTo>
                    <a:cubicBezTo>
                      <a:pt x="168" y="54"/>
                      <a:pt x="188" y="52"/>
                      <a:pt x="198" y="51"/>
                    </a:cubicBezTo>
                    <a:cubicBezTo>
                      <a:pt x="213" y="36"/>
                      <a:pt x="210" y="18"/>
                      <a:pt x="219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6" name="Freeform 124"/>
              <p:cNvSpPr>
                <a:spLocks/>
              </p:cNvSpPr>
              <p:nvPr/>
            </p:nvSpPr>
            <p:spPr bwMode="auto">
              <a:xfrm>
                <a:off x="2947" y="3683"/>
                <a:ext cx="29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8" y="102"/>
                  </a:cxn>
                  <a:cxn ang="0">
                    <a:pos x="15" y="48"/>
                  </a:cxn>
                  <a:cxn ang="0">
                    <a:pos x="15" y="27"/>
                  </a:cxn>
                  <a:cxn ang="0">
                    <a:pos x="21" y="0"/>
                  </a:cxn>
                </a:cxnLst>
                <a:rect l="0" t="0" r="r" b="b"/>
                <a:pathLst>
                  <a:path w="29" h="150">
                    <a:moveTo>
                      <a:pt x="0" y="150"/>
                    </a:moveTo>
                    <a:cubicBezTo>
                      <a:pt x="11" y="134"/>
                      <a:pt x="12" y="120"/>
                      <a:pt x="18" y="102"/>
                    </a:cubicBezTo>
                    <a:cubicBezTo>
                      <a:pt x="21" y="82"/>
                      <a:pt x="21" y="67"/>
                      <a:pt x="15" y="48"/>
                    </a:cubicBezTo>
                    <a:cubicBezTo>
                      <a:pt x="29" y="19"/>
                      <a:pt x="18" y="51"/>
                      <a:pt x="15" y="27"/>
                    </a:cubicBezTo>
                    <a:cubicBezTo>
                      <a:pt x="14" y="18"/>
                      <a:pt x="21" y="0"/>
                      <a:pt x="21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7" name="Freeform 125"/>
              <p:cNvSpPr>
                <a:spLocks/>
              </p:cNvSpPr>
              <p:nvPr/>
            </p:nvSpPr>
            <p:spPr bwMode="auto">
              <a:xfrm>
                <a:off x="3231" y="3531"/>
                <a:ext cx="54" cy="165"/>
              </a:xfrm>
              <a:custGeom>
                <a:avLst/>
                <a:gdLst/>
                <a:ahLst/>
                <a:cxnLst>
                  <a:cxn ang="0">
                    <a:pos x="54" y="165"/>
                  </a:cxn>
                  <a:cxn ang="0">
                    <a:pos x="18" y="105"/>
                  </a:cxn>
                  <a:cxn ang="0">
                    <a:pos x="12" y="42"/>
                  </a:cxn>
                  <a:cxn ang="0">
                    <a:pos x="6" y="33"/>
                  </a:cxn>
                  <a:cxn ang="0">
                    <a:pos x="0" y="0"/>
                  </a:cxn>
                </a:cxnLst>
                <a:rect l="0" t="0" r="r" b="b"/>
                <a:pathLst>
                  <a:path w="54" h="165">
                    <a:moveTo>
                      <a:pt x="54" y="165"/>
                    </a:moveTo>
                    <a:cubicBezTo>
                      <a:pt x="40" y="146"/>
                      <a:pt x="26" y="128"/>
                      <a:pt x="18" y="105"/>
                    </a:cubicBezTo>
                    <a:cubicBezTo>
                      <a:pt x="16" y="84"/>
                      <a:pt x="15" y="63"/>
                      <a:pt x="12" y="42"/>
                    </a:cubicBezTo>
                    <a:cubicBezTo>
                      <a:pt x="11" y="38"/>
                      <a:pt x="7" y="36"/>
                      <a:pt x="6" y="33"/>
                    </a:cubicBezTo>
                    <a:cubicBezTo>
                      <a:pt x="3" y="22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8" name="Freeform 126"/>
              <p:cNvSpPr>
                <a:spLocks/>
              </p:cNvSpPr>
              <p:nvPr/>
            </p:nvSpPr>
            <p:spPr bwMode="auto">
              <a:xfrm>
                <a:off x="3339" y="3441"/>
                <a:ext cx="87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1"/>
                  </a:cxn>
                  <a:cxn ang="0">
                    <a:pos x="33" y="60"/>
                  </a:cxn>
                  <a:cxn ang="0">
                    <a:pos x="39" y="69"/>
                  </a:cxn>
                  <a:cxn ang="0">
                    <a:pos x="48" y="102"/>
                  </a:cxn>
                  <a:cxn ang="0">
                    <a:pos x="87" y="114"/>
                  </a:cxn>
                </a:cxnLst>
                <a:rect l="0" t="0" r="r" b="b"/>
                <a:pathLst>
                  <a:path w="87" h="114">
                    <a:moveTo>
                      <a:pt x="0" y="0"/>
                    </a:moveTo>
                    <a:cubicBezTo>
                      <a:pt x="4" y="15"/>
                      <a:pt x="11" y="39"/>
                      <a:pt x="21" y="51"/>
                    </a:cubicBezTo>
                    <a:cubicBezTo>
                      <a:pt x="24" y="55"/>
                      <a:pt x="29" y="56"/>
                      <a:pt x="33" y="60"/>
                    </a:cubicBezTo>
                    <a:cubicBezTo>
                      <a:pt x="36" y="63"/>
                      <a:pt x="37" y="66"/>
                      <a:pt x="39" y="69"/>
                    </a:cubicBezTo>
                    <a:cubicBezTo>
                      <a:pt x="40" y="74"/>
                      <a:pt x="44" y="99"/>
                      <a:pt x="48" y="102"/>
                    </a:cubicBezTo>
                    <a:cubicBezTo>
                      <a:pt x="54" y="107"/>
                      <a:pt x="79" y="114"/>
                      <a:pt x="87" y="114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799" name="Freeform 127"/>
              <p:cNvSpPr>
                <a:spLocks/>
              </p:cNvSpPr>
              <p:nvPr/>
            </p:nvSpPr>
            <p:spPr bwMode="auto">
              <a:xfrm>
                <a:off x="2388" y="3788"/>
                <a:ext cx="150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54" y="67"/>
                  </a:cxn>
                  <a:cxn ang="0">
                    <a:pos x="93" y="40"/>
                  </a:cxn>
                  <a:cxn ang="0">
                    <a:pos x="120" y="7"/>
                  </a:cxn>
                  <a:cxn ang="0">
                    <a:pos x="147" y="1"/>
                  </a:cxn>
                </a:cxnLst>
                <a:rect l="0" t="0" r="r" b="b"/>
                <a:pathLst>
                  <a:path w="150" h="88">
                    <a:moveTo>
                      <a:pt x="0" y="88"/>
                    </a:moveTo>
                    <a:cubicBezTo>
                      <a:pt x="19" y="77"/>
                      <a:pt x="34" y="74"/>
                      <a:pt x="54" y="67"/>
                    </a:cubicBezTo>
                    <a:cubicBezTo>
                      <a:pt x="65" y="56"/>
                      <a:pt x="80" y="50"/>
                      <a:pt x="93" y="40"/>
                    </a:cubicBezTo>
                    <a:cubicBezTo>
                      <a:pt x="99" y="26"/>
                      <a:pt x="103" y="11"/>
                      <a:pt x="120" y="7"/>
                    </a:cubicBezTo>
                    <a:cubicBezTo>
                      <a:pt x="150" y="0"/>
                      <a:pt x="138" y="10"/>
                      <a:pt x="147" y="1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800" name="Freeform 128"/>
              <p:cNvSpPr>
                <a:spLocks/>
              </p:cNvSpPr>
              <p:nvPr/>
            </p:nvSpPr>
            <p:spPr bwMode="auto">
              <a:xfrm>
                <a:off x="2715" y="3807"/>
                <a:ext cx="81" cy="16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33" y="141"/>
                  </a:cxn>
                  <a:cxn ang="0">
                    <a:pos x="48" y="126"/>
                  </a:cxn>
                  <a:cxn ang="0">
                    <a:pos x="57" y="105"/>
                  </a:cxn>
                  <a:cxn ang="0">
                    <a:pos x="75" y="48"/>
                  </a:cxn>
                  <a:cxn ang="0">
                    <a:pos x="78" y="12"/>
                  </a:cxn>
                  <a:cxn ang="0">
                    <a:pos x="81" y="0"/>
                  </a:cxn>
                </a:cxnLst>
                <a:rect l="0" t="0" r="r" b="b"/>
                <a:pathLst>
                  <a:path w="81" h="162">
                    <a:moveTo>
                      <a:pt x="0" y="162"/>
                    </a:moveTo>
                    <a:cubicBezTo>
                      <a:pt x="16" y="157"/>
                      <a:pt x="12" y="146"/>
                      <a:pt x="33" y="141"/>
                    </a:cubicBezTo>
                    <a:cubicBezTo>
                      <a:pt x="37" y="135"/>
                      <a:pt x="44" y="132"/>
                      <a:pt x="48" y="126"/>
                    </a:cubicBezTo>
                    <a:cubicBezTo>
                      <a:pt x="48" y="126"/>
                      <a:pt x="56" y="107"/>
                      <a:pt x="57" y="105"/>
                    </a:cubicBezTo>
                    <a:cubicBezTo>
                      <a:pt x="62" y="86"/>
                      <a:pt x="69" y="67"/>
                      <a:pt x="75" y="48"/>
                    </a:cubicBezTo>
                    <a:cubicBezTo>
                      <a:pt x="76" y="36"/>
                      <a:pt x="77" y="24"/>
                      <a:pt x="78" y="12"/>
                    </a:cubicBezTo>
                    <a:cubicBezTo>
                      <a:pt x="79" y="8"/>
                      <a:pt x="81" y="0"/>
                      <a:pt x="81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801" name="Freeform 129"/>
              <p:cNvSpPr>
                <a:spLocks/>
              </p:cNvSpPr>
              <p:nvPr/>
            </p:nvSpPr>
            <p:spPr bwMode="auto">
              <a:xfrm>
                <a:off x="3042" y="3822"/>
                <a:ext cx="30" cy="195"/>
              </a:xfrm>
              <a:custGeom>
                <a:avLst/>
                <a:gdLst/>
                <a:ahLst/>
                <a:cxnLst>
                  <a:cxn ang="0">
                    <a:pos x="30" y="195"/>
                  </a:cxn>
                  <a:cxn ang="0">
                    <a:pos x="0" y="132"/>
                  </a:cxn>
                  <a:cxn ang="0">
                    <a:pos x="6" y="102"/>
                  </a:cxn>
                  <a:cxn ang="0">
                    <a:pos x="18" y="84"/>
                  </a:cxn>
                  <a:cxn ang="0">
                    <a:pos x="30" y="30"/>
                  </a:cxn>
                  <a:cxn ang="0">
                    <a:pos x="18" y="0"/>
                  </a:cxn>
                </a:cxnLst>
                <a:rect l="0" t="0" r="r" b="b"/>
                <a:pathLst>
                  <a:path w="30" h="195">
                    <a:moveTo>
                      <a:pt x="30" y="195"/>
                    </a:moveTo>
                    <a:cubicBezTo>
                      <a:pt x="24" y="166"/>
                      <a:pt x="17" y="154"/>
                      <a:pt x="0" y="132"/>
                    </a:cubicBezTo>
                    <a:cubicBezTo>
                      <a:pt x="0" y="130"/>
                      <a:pt x="4" y="106"/>
                      <a:pt x="6" y="102"/>
                    </a:cubicBezTo>
                    <a:cubicBezTo>
                      <a:pt x="9" y="96"/>
                      <a:pt x="18" y="84"/>
                      <a:pt x="18" y="84"/>
                    </a:cubicBezTo>
                    <a:cubicBezTo>
                      <a:pt x="22" y="66"/>
                      <a:pt x="24" y="48"/>
                      <a:pt x="30" y="30"/>
                    </a:cubicBezTo>
                    <a:cubicBezTo>
                      <a:pt x="28" y="22"/>
                      <a:pt x="28" y="0"/>
                      <a:pt x="18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802" name="Freeform 130"/>
              <p:cNvSpPr>
                <a:spLocks/>
              </p:cNvSpPr>
              <p:nvPr/>
            </p:nvSpPr>
            <p:spPr bwMode="auto">
              <a:xfrm>
                <a:off x="2505" y="3912"/>
                <a:ext cx="66" cy="138"/>
              </a:xfrm>
              <a:custGeom>
                <a:avLst/>
                <a:gdLst/>
                <a:ahLst/>
                <a:cxnLst>
                  <a:cxn ang="0">
                    <a:pos x="66" y="138"/>
                  </a:cxn>
                  <a:cxn ang="0">
                    <a:pos x="15" y="63"/>
                  </a:cxn>
                  <a:cxn ang="0">
                    <a:pos x="6" y="0"/>
                  </a:cxn>
                </a:cxnLst>
                <a:rect l="0" t="0" r="r" b="b"/>
                <a:pathLst>
                  <a:path w="66" h="138">
                    <a:moveTo>
                      <a:pt x="66" y="138"/>
                    </a:moveTo>
                    <a:cubicBezTo>
                      <a:pt x="55" y="106"/>
                      <a:pt x="39" y="87"/>
                      <a:pt x="15" y="63"/>
                    </a:cubicBezTo>
                    <a:cubicBezTo>
                      <a:pt x="11" y="51"/>
                      <a:pt x="0" y="11"/>
                      <a:pt x="6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1989" name="Rectangle 293"/>
            <p:cNvSpPr>
              <a:spLocks noChangeArrowheads="1"/>
            </p:cNvSpPr>
            <p:nvPr/>
          </p:nvSpPr>
          <p:spPr bwMode="auto">
            <a:xfrm>
              <a:off x="2864" y="852"/>
              <a:ext cx="191" cy="17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sp>
        <p:nvSpPr>
          <p:cNvPr id="540739" name="Text Box 67"/>
          <p:cNvSpPr txBox="1">
            <a:spLocks noChangeArrowheads="1"/>
          </p:cNvSpPr>
          <p:nvPr/>
        </p:nvSpPr>
        <p:spPr bwMode="auto">
          <a:xfrm>
            <a:off x="3952079" y="5557302"/>
            <a:ext cx="1778000" cy="740845"/>
          </a:xfrm>
          <a:prstGeom prst="rect">
            <a:avLst/>
          </a:prstGeom>
          <a:solidFill>
            <a:schemeClr val="bg1">
              <a:alpha val="89999"/>
            </a:schemeClr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lbertus Medium" pitchFamily="34" charset="0"/>
              </a:rPr>
              <a:t>Bessere Ausnutzung der Düngemittel</a:t>
            </a:r>
          </a:p>
        </p:txBody>
      </p:sp>
      <p:sp>
        <p:nvSpPr>
          <p:cNvPr id="540734" name="Text Box 62"/>
          <p:cNvSpPr txBox="1">
            <a:spLocks noChangeArrowheads="1"/>
          </p:cNvSpPr>
          <p:nvPr/>
        </p:nvSpPr>
        <p:spPr bwMode="auto">
          <a:xfrm>
            <a:off x="2239962" y="2708367"/>
            <a:ext cx="2081918" cy="738664"/>
          </a:xfrm>
          <a:prstGeom prst="rect">
            <a:avLst/>
          </a:prstGeom>
          <a:solidFill>
            <a:schemeClr val="bg1">
              <a:alpha val="89999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34EA2"/>
                </a:solidFill>
                <a:latin typeface="Albertus Medium" pitchFamily="34" charset="0"/>
              </a:rPr>
              <a:t>Ausflockung der Tonteilchen, Krümelbildung, Gare</a:t>
            </a:r>
          </a:p>
        </p:txBody>
      </p:sp>
      <p:grpSp>
        <p:nvGrpSpPr>
          <p:cNvPr id="11" name="Group 331"/>
          <p:cNvGrpSpPr>
            <a:grpSpLocks/>
          </p:cNvGrpSpPr>
          <p:nvPr/>
        </p:nvGrpSpPr>
        <p:grpSpPr bwMode="auto">
          <a:xfrm>
            <a:off x="2239962" y="4699003"/>
            <a:ext cx="2105026" cy="830263"/>
            <a:chOff x="1411" y="2960"/>
            <a:chExt cx="1326" cy="523"/>
          </a:xfrm>
        </p:grpSpPr>
        <p:sp>
          <p:nvSpPr>
            <p:cNvPr id="541964" name="AutoShape 268"/>
            <p:cNvSpPr>
              <a:spLocks noChangeArrowheads="1"/>
            </p:cNvSpPr>
            <p:nvPr/>
          </p:nvSpPr>
          <p:spPr bwMode="auto">
            <a:xfrm>
              <a:off x="1893" y="2960"/>
              <a:ext cx="103" cy="160"/>
            </a:xfrm>
            <a:prstGeom prst="downArrow">
              <a:avLst>
                <a:gd name="adj1" fmla="val 50000"/>
                <a:gd name="adj2" fmla="val 38835"/>
              </a:avLst>
            </a:prstGeom>
            <a:solidFill>
              <a:srgbClr val="00A0C6">
                <a:alpha val="50000"/>
              </a:srgbClr>
            </a:solidFill>
            <a:ln w="9525" algn="ctr">
              <a:solidFill>
                <a:srgbClr val="00A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0736" name="Text Box 64"/>
            <p:cNvSpPr txBox="1">
              <a:spLocks noChangeArrowheads="1"/>
            </p:cNvSpPr>
            <p:nvPr/>
          </p:nvSpPr>
          <p:spPr bwMode="auto">
            <a:xfrm>
              <a:off x="1411" y="3016"/>
              <a:ext cx="1326" cy="467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0000"/>
                  </a:solidFill>
                  <a:latin typeface="Albertus Medium" pitchFamily="34" charset="0"/>
                </a:rPr>
                <a:t>Verstärktes Wurzelwachstum, Wurzeln gehen tiefer</a:t>
              </a:r>
            </a:p>
          </p:txBody>
        </p:sp>
      </p:grpSp>
      <p:grpSp>
        <p:nvGrpSpPr>
          <p:cNvPr id="12" name="Group 326"/>
          <p:cNvGrpSpPr>
            <a:grpSpLocks/>
          </p:cNvGrpSpPr>
          <p:nvPr/>
        </p:nvGrpSpPr>
        <p:grpSpPr bwMode="auto">
          <a:xfrm>
            <a:off x="2794000" y="3171825"/>
            <a:ext cx="3227388" cy="741363"/>
            <a:chOff x="1760" y="1998"/>
            <a:chExt cx="2033" cy="467"/>
          </a:xfrm>
        </p:grpSpPr>
        <p:sp>
          <p:nvSpPr>
            <p:cNvPr id="541998" name="Oval 302"/>
            <p:cNvSpPr>
              <a:spLocks noChangeArrowheads="1"/>
            </p:cNvSpPr>
            <p:nvPr/>
          </p:nvSpPr>
          <p:spPr bwMode="auto">
            <a:xfrm>
              <a:off x="1760" y="2282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2001" name="Oval 305"/>
            <p:cNvSpPr>
              <a:spLocks noChangeArrowheads="1"/>
            </p:cNvSpPr>
            <p:nvPr/>
          </p:nvSpPr>
          <p:spPr bwMode="auto">
            <a:xfrm>
              <a:off x="3664" y="205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2005" name="Oval 309"/>
            <p:cNvSpPr>
              <a:spLocks noChangeArrowheads="1"/>
            </p:cNvSpPr>
            <p:nvPr/>
          </p:nvSpPr>
          <p:spPr bwMode="auto">
            <a:xfrm>
              <a:off x="3476" y="1998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2006" name="Oval 310"/>
            <p:cNvSpPr>
              <a:spLocks noChangeArrowheads="1"/>
            </p:cNvSpPr>
            <p:nvPr/>
          </p:nvSpPr>
          <p:spPr bwMode="auto">
            <a:xfrm>
              <a:off x="3612" y="2134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2017" name="Oval 321"/>
            <p:cNvSpPr>
              <a:spLocks noChangeArrowheads="1"/>
            </p:cNvSpPr>
            <p:nvPr/>
          </p:nvSpPr>
          <p:spPr bwMode="auto">
            <a:xfrm>
              <a:off x="2332" y="2334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328"/>
          <p:cNvGrpSpPr>
            <a:grpSpLocks/>
          </p:cNvGrpSpPr>
          <p:nvPr/>
        </p:nvGrpSpPr>
        <p:grpSpPr bwMode="auto">
          <a:xfrm>
            <a:off x="616719" y="1255713"/>
            <a:ext cx="7654925" cy="2403475"/>
            <a:chOff x="815" y="791"/>
            <a:chExt cx="4822" cy="1514"/>
          </a:xfrm>
        </p:grpSpPr>
        <p:sp>
          <p:nvSpPr>
            <p:cNvPr id="541931" name="Oval 235"/>
            <p:cNvSpPr>
              <a:spLocks noChangeArrowheads="1"/>
            </p:cNvSpPr>
            <p:nvPr/>
          </p:nvSpPr>
          <p:spPr bwMode="auto">
            <a:xfrm>
              <a:off x="4790" y="1752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40" name="Oval 244"/>
            <p:cNvSpPr>
              <a:spLocks noChangeArrowheads="1"/>
            </p:cNvSpPr>
            <p:nvPr/>
          </p:nvSpPr>
          <p:spPr bwMode="auto">
            <a:xfrm>
              <a:off x="4599" y="1739"/>
              <a:ext cx="129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41" name="Oval 245"/>
            <p:cNvSpPr>
              <a:spLocks noChangeArrowheads="1"/>
            </p:cNvSpPr>
            <p:nvPr/>
          </p:nvSpPr>
          <p:spPr bwMode="auto">
            <a:xfrm>
              <a:off x="5220" y="1734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1943" name="Oval 247"/>
            <p:cNvSpPr>
              <a:spLocks noChangeArrowheads="1"/>
            </p:cNvSpPr>
            <p:nvPr/>
          </p:nvSpPr>
          <p:spPr bwMode="auto">
            <a:xfrm>
              <a:off x="5132" y="1774"/>
              <a:ext cx="128" cy="1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grpSp>
          <p:nvGrpSpPr>
            <p:cNvPr id="14" name="Group 327"/>
            <p:cNvGrpSpPr>
              <a:grpSpLocks/>
            </p:cNvGrpSpPr>
            <p:nvPr/>
          </p:nvGrpSpPr>
          <p:grpSpPr bwMode="auto">
            <a:xfrm>
              <a:off x="815" y="791"/>
              <a:ext cx="4822" cy="1514"/>
              <a:chOff x="815" y="791"/>
              <a:chExt cx="4822" cy="1514"/>
            </a:xfrm>
          </p:grpSpPr>
          <p:grpSp>
            <p:nvGrpSpPr>
              <p:cNvPr id="15" name="Group 325"/>
              <p:cNvGrpSpPr>
                <a:grpSpLocks/>
              </p:cNvGrpSpPr>
              <p:nvPr/>
            </p:nvGrpSpPr>
            <p:grpSpPr bwMode="auto">
              <a:xfrm>
                <a:off x="3608" y="1650"/>
                <a:ext cx="377" cy="315"/>
                <a:chOff x="3608" y="1650"/>
                <a:chExt cx="377" cy="315"/>
              </a:xfrm>
            </p:grpSpPr>
            <p:sp>
              <p:nvSpPr>
                <p:cNvPr id="541999" name="Oval 303"/>
                <p:cNvSpPr>
                  <a:spLocks noChangeArrowheads="1"/>
                </p:cNvSpPr>
                <p:nvPr/>
              </p:nvSpPr>
              <p:spPr bwMode="auto">
                <a:xfrm>
                  <a:off x="3720" y="1650"/>
                  <a:ext cx="129" cy="13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2000" name="Oval 304"/>
                <p:cNvSpPr>
                  <a:spLocks noChangeArrowheads="1"/>
                </p:cNvSpPr>
                <p:nvPr/>
              </p:nvSpPr>
              <p:spPr bwMode="auto">
                <a:xfrm>
                  <a:off x="3856" y="1786"/>
                  <a:ext cx="129" cy="13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2002" name="Oval 306"/>
                <p:cNvSpPr>
                  <a:spLocks noChangeArrowheads="1"/>
                </p:cNvSpPr>
                <p:nvPr/>
              </p:nvSpPr>
              <p:spPr bwMode="auto">
                <a:xfrm>
                  <a:off x="3608" y="1834"/>
                  <a:ext cx="129" cy="13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42013" name="Oval 317"/>
              <p:cNvSpPr>
                <a:spLocks noChangeArrowheads="1"/>
              </p:cNvSpPr>
              <p:nvPr/>
            </p:nvSpPr>
            <p:spPr bwMode="auto">
              <a:xfrm>
                <a:off x="5508" y="1974"/>
                <a:ext cx="129" cy="13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324"/>
              <p:cNvGrpSpPr>
                <a:grpSpLocks/>
              </p:cNvGrpSpPr>
              <p:nvPr/>
            </p:nvGrpSpPr>
            <p:grpSpPr bwMode="auto">
              <a:xfrm>
                <a:off x="815" y="791"/>
                <a:ext cx="4726" cy="1514"/>
                <a:chOff x="815" y="791"/>
                <a:chExt cx="4726" cy="1514"/>
              </a:xfrm>
            </p:grpSpPr>
            <p:sp>
              <p:nvSpPr>
                <p:cNvPr id="541907" name="Oval 211"/>
                <p:cNvSpPr>
                  <a:spLocks noChangeArrowheads="1"/>
                </p:cNvSpPr>
                <p:nvPr/>
              </p:nvSpPr>
              <p:spPr bwMode="auto">
                <a:xfrm>
                  <a:off x="1116" y="1597"/>
                  <a:ext cx="129" cy="13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1916" name="Oval 220"/>
                <p:cNvSpPr>
                  <a:spLocks noChangeArrowheads="1"/>
                </p:cNvSpPr>
                <p:nvPr/>
              </p:nvSpPr>
              <p:spPr bwMode="auto">
                <a:xfrm>
                  <a:off x="825" y="1623"/>
                  <a:ext cx="129" cy="13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2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" name="Group 323"/>
                <p:cNvGrpSpPr>
                  <a:grpSpLocks/>
                </p:cNvGrpSpPr>
                <p:nvPr/>
              </p:nvGrpSpPr>
              <p:grpSpPr bwMode="auto">
                <a:xfrm>
                  <a:off x="815" y="791"/>
                  <a:ext cx="4726" cy="1514"/>
                  <a:chOff x="815" y="791"/>
                  <a:chExt cx="4726" cy="1514"/>
                </a:xfrm>
              </p:grpSpPr>
              <p:sp>
                <p:nvSpPr>
                  <p:cNvPr id="541961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2086" y="1215"/>
                    <a:ext cx="111" cy="408"/>
                  </a:xfrm>
                  <a:prstGeom prst="downArrow">
                    <a:avLst>
                      <a:gd name="adj1" fmla="val 50000"/>
                      <a:gd name="adj2" fmla="val 91892"/>
                    </a:avLst>
                  </a:prstGeom>
                  <a:solidFill>
                    <a:srgbClr val="00A0C6">
                      <a:alpha val="50000"/>
                    </a:srgbClr>
                  </a:solidFill>
                  <a:ln w="9525" algn="ctr">
                    <a:solidFill>
                      <a:srgbClr val="00A0C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8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815" y="791"/>
                    <a:ext cx="1424" cy="392"/>
                    <a:chOff x="815" y="791"/>
                    <a:chExt cx="1424" cy="392"/>
                  </a:xfrm>
                </p:grpSpPr>
                <p:sp>
                  <p:nvSpPr>
                    <p:cNvPr id="54067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5" y="791"/>
                      <a:ext cx="1424" cy="392"/>
                    </a:xfrm>
                    <a:prstGeom prst="rect">
                      <a:avLst/>
                    </a:prstGeom>
                    <a:solidFill>
                      <a:srgbClr val="00A0C6">
                        <a:alpha val="50000"/>
                      </a:srgbClr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4067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5" y="885"/>
                      <a:ext cx="1297" cy="245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b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latin typeface="Albertus Medium" pitchFamily="34" charset="0"/>
                        </a:rPr>
                        <a:t>Dem Boden zugeführter Kalk</a:t>
                      </a:r>
                    </a:p>
                  </p:txBody>
                </p:sp>
              </p:grpSp>
              <p:sp>
                <p:nvSpPr>
                  <p:cNvPr id="540696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110" y="1199"/>
                    <a:ext cx="111" cy="408"/>
                  </a:xfrm>
                  <a:prstGeom prst="downArrow">
                    <a:avLst>
                      <a:gd name="adj1" fmla="val 50000"/>
                      <a:gd name="adj2" fmla="val 91892"/>
                    </a:avLst>
                  </a:prstGeom>
                  <a:solidFill>
                    <a:srgbClr val="00A0C6">
                      <a:alpha val="50000"/>
                    </a:srgbClr>
                  </a:solidFill>
                  <a:ln w="9525" algn="ctr">
                    <a:solidFill>
                      <a:srgbClr val="00A0C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10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1574"/>
                    <a:ext cx="128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11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1466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12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1674" y="1597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15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611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17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1466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19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944" y="1466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33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530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36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4048" y="1603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38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1538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3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1514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56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284" y="1574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59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068" y="1590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60" name="AutoShape 264"/>
                  <p:cNvSpPr>
                    <a:spLocks noChangeArrowheads="1"/>
                  </p:cNvSpPr>
                  <p:nvPr/>
                </p:nvSpPr>
                <p:spPr bwMode="auto">
                  <a:xfrm>
                    <a:off x="1566" y="1215"/>
                    <a:ext cx="111" cy="408"/>
                  </a:xfrm>
                  <a:prstGeom prst="downArrow">
                    <a:avLst>
                      <a:gd name="adj1" fmla="val 50000"/>
                      <a:gd name="adj2" fmla="val 91892"/>
                    </a:avLst>
                  </a:prstGeom>
                  <a:solidFill>
                    <a:srgbClr val="00A0C6">
                      <a:alpha val="50000"/>
                    </a:srgbClr>
                  </a:solidFill>
                  <a:ln w="9525" algn="ctr">
                    <a:solidFill>
                      <a:srgbClr val="00A0C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93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1602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94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1216" y="1738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95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1352" y="1874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96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1264" y="2106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997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154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03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726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04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3340" y="1862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07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4092" y="2038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08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054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09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1646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10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4868" y="1638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11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4228" y="2174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12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5412" y="1662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14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5004" y="2038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15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1998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16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2956" y="1974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2018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3092" y="2110"/>
                    <a:ext cx="129" cy="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540737" name="Text Box 65"/>
          <p:cNvSpPr txBox="1">
            <a:spLocks noChangeArrowheads="1"/>
          </p:cNvSpPr>
          <p:nvPr/>
        </p:nvSpPr>
        <p:spPr bwMode="auto">
          <a:xfrm>
            <a:off x="5717381" y="2676556"/>
            <a:ext cx="2566987" cy="525401"/>
          </a:xfrm>
          <a:prstGeom prst="rect">
            <a:avLst/>
          </a:prstGeom>
          <a:solidFill>
            <a:schemeClr val="bg1">
              <a:alpha val="89999"/>
            </a:schemeClr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lbertus Medium" pitchFamily="34" charset="0"/>
              </a:rPr>
              <a:t>Verstärkte Abgabe von CO</a:t>
            </a:r>
            <a:r>
              <a:rPr lang="de-DE" sz="1400" b="1" baseline="-25000" dirty="0">
                <a:solidFill>
                  <a:srgbClr val="000000"/>
                </a:solidFill>
                <a:latin typeface="Albertus Medium" pitchFamily="34" charset="0"/>
              </a:rPr>
              <a:t>2</a:t>
            </a:r>
            <a:r>
              <a:rPr lang="de-DE" sz="1400" b="1" dirty="0">
                <a:solidFill>
                  <a:srgbClr val="000000"/>
                </a:solidFill>
                <a:latin typeface="Albertus Medium" pitchFamily="34" charset="0"/>
              </a:rPr>
              <a:t> in bodennahe Luftschicht</a:t>
            </a:r>
          </a:p>
        </p:txBody>
      </p:sp>
      <p:sp>
        <p:nvSpPr>
          <p:cNvPr id="540743" name="Text Box 71"/>
          <p:cNvSpPr txBox="1">
            <a:spLocks noChangeArrowheads="1"/>
          </p:cNvSpPr>
          <p:nvPr/>
        </p:nvSpPr>
        <p:spPr bwMode="auto">
          <a:xfrm>
            <a:off x="5571558" y="3305731"/>
            <a:ext cx="3083492" cy="738664"/>
          </a:xfrm>
          <a:prstGeom prst="rect">
            <a:avLst/>
          </a:prstGeom>
          <a:solidFill>
            <a:schemeClr val="bg1">
              <a:alpha val="89999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lbertus Medium" pitchFamily="34" charset="0"/>
              </a:rPr>
              <a:t>Förderung der Mikroorganismen, schnellere Zersetzung der Substanz</a:t>
            </a:r>
          </a:p>
        </p:txBody>
      </p:sp>
      <p:sp>
        <p:nvSpPr>
          <p:cNvPr id="540685" name="Text Box 13"/>
          <p:cNvSpPr txBox="1">
            <a:spLocks noChangeArrowheads="1"/>
          </p:cNvSpPr>
          <p:nvPr/>
        </p:nvSpPr>
        <p:spPr bwMode="auto">
          <a:xfrm>
            <a:off x="208319" y="2691030"/>
            <a:ext cx="1776826" cy="1169551"/>
          </a:xfrm>
          <a:prstGeom prst="rect">
            <a:avLst/>
          </a:prstGeom>
          <a:solidFill>
            <a:schemeClr val="bg1">
              <a:alpha val="89999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34EA2"/>
                </a:solidFill>
                <a:latin typeface="Albertus Medium" pitchFamily="34" charset="0"/>
              </a:rPr>
              <a:t>Entgiftung, </a:t>
            </a:r>
            <a:r>
              <a:rPr lang="de-DE" sz="1400" b="1" dirty="0" err="1">
                <a:solidFill>
                  <a:srgbClr val="034EA2"/>
                </a:solidFill>
                <a:latin typeface="Albertus Medium" pitchFamily="34" charset="0"/>
              </a:rPr>
              <a:t>Entsauerung</a:t>
            </a:r>
            <a:r>
              <a:rPr lang="de-DE" sz="1400" b="1" dirty="0">
                <a:solidFill>
                  <a:srgbClr val="034EA2"/>
                </a:solidFill>
                <a:latin typeface="Albertus Medium" pitchFamily="34" charset="0"/>
              </a:rPr>
              <a:t>, H</a:t>
            </a:r>
            <a:r>
              <a:rPr lang="de-DE" sz="1400" b="1" baseline="30000" dirty="0">
                <a:solidFill>
                  <a:srgbClr val="034EA2"/>
                </a:solidFill>
                <a:latin typeface="Albertus Medium" pitchFamily="34" charset="0"/>
              </a:rPr>
              <a:t>+</a:t>
            </a:r>
            <a:r>
              <a:rPr lang="de-DE" sz="1400" b="1" dirty="0">
                <a:solidFill>
                  <a:srgbClr val="034EA2"/>
                </a:solidFill>
                <a:latin typeface="Albertus Medium" pitchFamily="34" charset="0"/>
              </a:rPr>
              <a:t>-Bindung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34EA2"/>
                </a:solidFill>
                <a:latin typeface="Albertus Medium" pitchFamily="34" charset="0"/>
              </a:rPr>
              <a:t>= optimaler pH-Wert</a:t>
            </a:r>
          </a:p>
        </p:txBody>
      </p:sp>
      <p:grpSp>
        <p:nvGrpSpPr>
          <p:cNvPr id="19" name="Group 329"/>
          <p:cNvGrpSpPr>
            <a:grpSpLocks/>
          </p:cNvGrpSpPr>
          <p:nvPr/>
        </p:nvGrpSpPr>
        <p:grpSpPr bwMode="auto">
          <a:xfrm>
            <a:off x="2302088" y="3636963"/>
            <a:ext cx="2031999" cy="954087"/>
            <a:chOff x="1696" y="2217"/>
            <a:chExt cx="1280" cy="601"/>
          </a:xfrm>
        </p:grpSpPr>
        <p:sp>
          <p:nvSpPr>
            <p:cNvPr id="541963" name="AutoShape 267"/>
            <p:cNvSpPr>
              <a:spLocks noChangeArrowheads="1"/>
            </p:cNvSpPr>
            <p:nvPr/>
          </p:nvSpPr>
          <p:spPr bwMode="auto">
            <a:xfrm>
              <a:off x="2126" y="2287"/>
              <a:ext cx="95" cy="192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00A0C6">
                <a:alpha val="50000"/>
              </a:srgbClr>
            </a:solidFill>
            <a:ln w="9525" algn="ctr">
              <a:solidFill>
                <a:srgbClr val="00A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>
                <a:solidFill>
                  <a:srgbClr val="000000"/>
                </a:solidFill>
              </a:endParaRPr>
            </a:p>
          </p:txBody>
        </p:sp>
        <p:sp>
          <p:nvSpPr>
            <p:cNvPr id="540735" name="Text Box 63"/>
            <p:cNvSpPr txBox="1">
              <a:spLocks noChangeArrowheads="1"/>
            </p:cNvSpPr>
            <p:nvPr/>
          </p:nvSpPr>
          <p:spPr bwMode="auto">
            <a:xfrm>
              <a:off x="1696" y="2217"/>
              <a:ext cx="1280" cy="601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0000"/>
                  </a:solidFill>
                  <a:latin typeface="Albertus Medium" pitchFamily="34" charset="0"/>
                </a:rPr>
                <a:t>Größeres Porenvolumen, mehr Luft im Boden, Wasserführung gut</a:t>
              </a:r>
            </a:p>
          </p:txBody>
        </p:sp>
      </p:grpSp>
      <p:sp>
        <p:nvSpPr>
          <p:cNvPr id="540744" name="Text Box 72"/>
          <p:cNvSpPr txBox="1">
            <a:spLocks noChangeArrowheads="1"/>
          </p:cNvSpPr>
          <p:nvPr/>
        </p:nvSpPr>
        <p:spPr bwMode="auto">
          <a:xfrm>
            <a:off x="-17860" y="2070676"/>
            <a:ext cx="9143999" cy="646331"/>
          </a:xfrm>
          <a:prstGeom prst="rect">
            <a:avLst/>
          </a:prstGeom>
          <a:solidFill>
            <a:schemeClr val="bg1">
              <a:alpha val="85001"/>
            </a:scheme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defTabSz="317500" fontAlgn="base">
              <a:spcBef>
                <a:spcPct val="0"/>
              </a:spcBef>
              <a:spcAft>
                <a:spcPct val="0"/>
              </a:spcAft>
              <a:tabLst>
                <a:tab pos="1879600" algn="l"/>
                <a:tab pos="4305300" algn="l"/>
              </a:tabLst>
            </a:pPr>
            <a:r>
              <a:rPr lang="de-DE" sz="1200" b="1" dirty="0"/>
              <a:t>Auswaschungsverluste  	          Kalkzehrende organische und           Säurebildung durch 	        Oxidation biologisch</a:t>
            </a:r>
          </a:p>
          <a:p>
            <a:pPr defTabSz="317500" fontAlgn="base">
              <a:spcBef>
                <a:spcPct val="0"/>
              </a:spcBef>
              <a:spcAft>
                <a:spcPct val="0"/>
              </a:spcAft>
              <a:tabLst>
                <a:tab pos="1879600" algn="l"/>
                <a:tab pos="4305300" algn="l"/>
              </a:tabLst>
            </a:pPr>
            <a:r>
              <a:rPr lang="de-DE" sz="1200" b="1" dirty="0"/>
              <a:t>       Ernteentzüge	           mineralische Düngemittel                 Mikroorganismen	                gebundenen</a:t>
            </a:r>
          </a:p>
          <a:p>
            <a:pPr defTabSz="317500" fontAlgn="base">
              <a:spcBef>
                <a:spcPct val="0"/>
              </a:spcBef>
              <a:spcAft>
                <a:spcPct val="0"/>
              </a:spcAft>
              <a:tabLst>
                <a:tab pos="1879600" algn="l"/>
                <a:tab pos="4305300" algn="l"/>
              </a:tabLst>
            </a:pPr>
            <a:r>
              <a:rPr lang="de-DE" sz="1200" b="1" dirty="0"/>
              <a:t>   Saure Niederschläge 							      			         Stickstoffs</a:t>
            </a:r>
          </a:p>
        </p:txBody>
      </p:sp>
    </p:spTree>
    <p:extLst>
      <p:ext uri="{BB962C8B-B14F-4D97-AF65-F5344CB8AC3E}">
        <p14:creationId xmlns:p14="http://schemas.microsoft.com/office/powerpoint/2010/main" val="133107243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0139 0.6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40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13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4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4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29" grpId="0" animBg="1"/>
      <p:bldP spid="541969" grpId="0" animBg="1"/>
      <p:bldP spid="541967" grpId="0" animBg="1"/>
      <p:bldP spid="541970" grpId="0" animBg="1"/>
      <p:bldP spid="541971" grpId="0" animBg="1"/>
      <p:bldP spid="541972" grpId="0" animBg="1"/>
      <p:bldP spid="541973" grpId="0" animBg="1"/>
      <p:bldP spid="540739" grpId="0" animBg="1"/>
      <p:bldP spid="540734" grpId="0" animBg="1"/>
      <p:bldP spid="540737" grpId="0" animBg="1"/>
      <p:bldP spid="540743" grpId="0" animBg="1"/>
      <p:bldP spid="540685" grpId="0" animBg="1"/>
      <p:bldP spid="540744" grpId="0" animBg="1"/>
      <p:bldP spid="54074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di.ch/media/0ef2b066-f4f3-4d9c-b758-5465d0db56d3/XF9rUg/Bilder/Agro/Startseite/Teaser%20B%C3%BChne/ufasamen_Bi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2" y="0"/>
            <a:ext cx="9143999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itel 1"/>
          <p:cNvSpPr txBox="1">
            <a:spLocks/>
          </p:cNvSpPr>
          <p:nvPr/>
        </p:nvSpPr>
        <p:spPr bwMode="auto">
          <a:xfrm>
            <a:off x="-114335" y="1975643"/>
            <a:ext cx="914400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57200"/>
            <a:r>
              <a:rPr lang="de-DE" sz="3500" dirty="0">
                <a:solidFill>
                  <a:schemeClr val="bg1"/>
                </a:solidFill>
                <a:latin typeface="Arial Black" pitchFamily="34" charset="0"/>
                <a:ea typeface="ＭＳ Ｐゴシック" pitchFamily="82" charset="-128"/>
              </a:rPr>
              <a:t>Herzlichen Dank </a:t>
            </a:r>
            <a:br>
              <a:rPr lang="de-DE" sz="3500" dirty="0">
                <a:solidFill>
                  <a:schemeClr val="bg1"/>
                </a:solidFill>
                <a:latin typeface="Arial Black" pitchFamily="34" charset="0"/>
                <a:ea typeface="ＭＳ Ｐゴシック" pitchFamily="82" charset="-128"/>
              </a:rPr>
            </a:br>
            <a:r>
              <a:rPr lang="de-DE" sz="3500" dirty="0">
                <a:solidFill>
                  <a:schemeClr val="bg1"/>
                </a:solidFill>
                <a:latin typeface="Arial Black" pitchFamily="34" charset="0"/>
                <a:ea typeface="ＭＳ Ｐゴシック" pitchFamily="82" charset="-128"/>
              </a:rPr>
              <a:t>für Ihre Aufmerksamkeit</a:t>
            </a:r>
          </a:p>
          <a:p>
            <a:pPr algn="ctr" defTabSz="457200"/>
            <a:r>
              <a:rPr lang="de-DE" sz="3500" dirty="0">
                <a:solidFill>
                  <a:schemeClr val="bg1"/>
                </a:solidFill>
                <a:latin typeface="Arial Black" pitchFamily="34" charset="0"/>
                <a:ea typeface="ＭＳ Ｐゴシック" pitchFamily="82" charset="-128"/>
              </a:rPr>
              <a:t>Für Fragen wählen Sie</a:t>
            </a:r>
          </a:p>
          <a:p>
            <a:pPr algn="ctr" defTabSz="457200"/>
            <a:r>
              <a:rPr lang="de-DE" sz="3500">
                <a:solidFill>
                  <a:schemeClr val="bg1"/>
                </a:solidFill>
                <a:latin typeface="Arial Black" pitchFamily="34" charset="0"/>
                <a:ea typeface="ＭＳ Ｐゴシック" pitchFamily="82" charset="-128"/>
              </a:rPr>
              <a:t>079 861 47 78 </a:t>
            </a:r>
            <a:endParaRPr lang="de-DE" sz="3500" dirty="0">
              <a:solidFill>
                <a:schemeClr val="bg1"/>
              </a:solidFill>
              <a:latin typeface="Arial Black" pitchFamily="34" charset="0"/>
              <a:ea typeface="ＭＳ Ｐゴシック" pitchFamily="82" charset="-128"/>
            </a:endParaRPr>
          </a:p>
          <a:p>
            <a:pPr defTabSz="457200"/>
            <a:endParaRPr lang="de-DE" sz="3500" dirty="0">
              <a:solidFill>
                <a:schemeClr val="bg1"/>
              </a:solidFill>
              <a:latin typeface="Arial Black" pitchFamily="34" charset="0"/>
              <a:ea typeface="ＭＳ Ｐゴシック" pitchFamily="82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2B15-B0B0-47F9-921A-1498EE644FE9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6715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572000" y="4798313"/>
            <a:ext cx="576064" cy="4308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470025"/>
          </a:xfrm>
        </p:spPr>
        <p:txBody>
          <a:bodyPr/>
          <a:lstStyle/>
          <a:p>
            <a:r>
              <a:rPr lang="de-CH" b="1" dirty="0"/>
              <a:t>Warum ist Kalk so wichtig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84168" y="2962086"/>
            <a:ext cx="208823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dirty="0" err="1">
                <a:latin typeface="Arial Black" panose="020B0A04020102020204" pitchFamily="34" charset="0"/>
              </a:rPr>
              <a:t>ph-Wert</a:t>
            </a:r>
            <a:endParaRPr lang="de-CH" sz="2200" dirty="0">
              <a:latin typeface="Arial Black" panose="020B0A04020102020204" pitchFamily="34" charset="0"/>
            </a:endParaRPr>
          </a:p>
        </p:txBody>
      </p:sp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04048" y="3345396"/>
            <a:ext cx="1061381" cy="15237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cxnSpLocks/>
          </p:cNvCxnSpPr>
          <p:nvPr/>
        </p:nvCxnSpPr>
        <p:spPr>
          <a:xfrm flipH="1">
            <a:off x="5652120" y="3392973"/>
            <a:ext cx="432048" cy="144018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73088" y="3846903"/>
            <a:ext cx="18002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CH" sz="2400" b="1" dirty="0"/>
              <a:t>Wachstums-Faktoren</a:t>
            </a:r>
          </a:p>
        </p:txBody>
      </p:sp>
    </p:spTree>
    <p:extLst>
      <p:ext uri="{BB962C8B-B14F-4D97-AF65-F5344CB8AC3E}">
        <p14:creationId xmlns:p14="http://schemas.microsoft.com/office/powerpoint/2010/main" val="36214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9958" y="1575266"/>
            <a:ext cx="8712968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ph-Wert</a:t>
            </a:r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gibt den Säuregrad des Bodens an. Idealer </a:t>
            </a:r>
            <a:r>
              <a:rPr lang="de-CH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ph-Wert</a:t>
            </a:r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liegt  bei 6.0 bis 7.0. </a:t>
            </a:r>
            <a:b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 neutralisiert Säuren und beeinflusst den </a:t>
            </a:r>
            <a:r>
              <a:rPr lang="de-CH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ph-Wert</a:t>
            </a:r>
            <a:endParaRPr lang="de-CH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83857" y="0"/>
            <a:ext cx="7772400" cy="1470025"/>
          </a:xfrm>
        </p:spPr>
        <p:txBody>
          <a:bodyPr/>
          <a:lstStyle/>
          <a:p>
            <a:r>
              <a:rPr lang="de-CH" b="1" dirty="0"/>
              <a:t>Definition 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51520" y="3643863"/>
            <a:ext cx="8712968" cy="1152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Kalkwert</a:t>
            </a:r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basischer </a:t>
            </a:r>
            <a:r>
              <a:rPr lang="de-CH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Gehalt (Säureneutralisationswert)</a:t>
            </a:r>
          </a:p>
          <a:p>
            <a:r>
              <a:rPr lang="de-CH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Berechnete Kalkwirkung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1124163"/>
            <a:ext cx="1584176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CH" sz="2200" b="1" dirty="0" err="1"/>
              <a:t>ph</a:t>
            </a:r>
            <a:r>
              <a:rPr lang="de-CH" sz="2200" b="1" dirty="0"/>
              <a:t> - Wert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8328" y="3212976"/>
            <a:ext cx="1584176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CH" sz="2200" b="1" dirty="0" err="1"/>
              <a:t>CaO</a:t>
            </a:r>
            <a:r>
              <a:rPr lang="de-CH" sz="2200" b="1" dirty="0"/>
              <a:t> - Wert</a:t>
            </a:r>
          </a:p>
        </p:txBody>
      </p:sp>
    </p:spTree>
    <p:extLst>
      <p:ext uri="{BB962C8B-B14F-4D97-AF65-F5344CB8AC3E}">
        <p14:creationId xmlns:p14="http://schemas.microsoft.com/office/powerpoint/2010/main" val="230529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"/>
            <a:ext cx="9144000" cy="685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400" b="1" dirty="0">
                <a:solidFill>
                  <a:schemeClr val="bg1"/>
                </a:solidFill>
              </a:rPr>
              <a:t>Düngungsempfehlungen in Abhängigkeit von der Nährstoff-Versorgungsstufe des Bodens</a:t>
            </a:r>
          </a:p>
          <a:p>
            <a:pPr algn="ctr"/>
            <a:r>
              <a:rPr lang="de-CH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Idealer </a:t>
            </a:r>
            <a:r>
              <a:rPr lang="de-CH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ph-Wert</a:t>
            </a:r>
            <a:r>
              <a:rPr lang="de-CH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6.0 – 7.0 je nach Bodenart</a:t>
            </a:r>
          </a:p>
        </p:txBody>
      </p:sp>
    </p:spTree>
    <p:extLst>
      <p:ext uri="{BB962C8B-B14F-4D97-AF65-F5344CB8AC3E}">
        <p14:creationId xmlns:p14="http://schemas.microsoft.com/office/powerpoint/2010/main" val="321332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0" y="0"/>
            <a:ext cx="91465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/>
              <a:t>Darum ist Kalk so wichtig</a:t>
            </a:r>
          </a:p>
        </p:txBody>
      </p:sp>
      <p:sp>
        <p:nvSpPr>
          <p:cNvPr id="8" name="Text Box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72851" y="1916832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de-DE" sz="6000" dirty="0">
                <a:solidFill>
                  <a:srgbClr val="FF0000"/>
                </a:solidFill>
                <a:latin typeface="Albertus Medium" pitchFamily="34" charset="0"/>
              </a:rPr>
              <a:t>Bodenchemie</a:t>
            </a:r>
            <a:endParaRPr lang="de-DE" sz="6600" dirty="0">
              <a:solidFill>
                <a:srgbClr val="FF0000"/>
              </a:solidFill>
              <a:latin typeface="Albertus Medium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02" cy="6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5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47525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00100" lvl="1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00100" lvl="1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Anstieg der H</a:t>
            </a:r>
            <a:r>
              <a:rPr lang="de-DE" sz="2200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+</a:t>
            </a: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-Ionenkonzentration</a:t>
            </a:r>
          </a:p>
          <a:p>
            <a:pPr marL="800100" lvl="1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Anstieg der Al-Ionenkonzentration </a:t>
            </a:r>
          </a:p>
          <a:p>
            <a:pPr marL="800100" lvl="1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Anstieg der </a:t>
            </a:r>
            <a:r>
              <a:rPr lang="de-DE" sz="2200" dirty="0" err="1">
                <a:solidFill>
                  <a:schemeClr val="tx1"/>
                </a:solidFill>
                <a:latin typeface="Arial Black" panose="020B0A04020102020204" pitchFamily="34" charset="0"/>
              </a:rPr>
              <a:t>Mn-Ionenkonzentration</a:t>
            </a: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b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de-DE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00100" lvl="1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Verdrängung der Makronährstoff-Konzentration: </a:t>
            </a:r>
            <a:b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</a:t>
            </a:r>
          </a:p>
          <a:p>
            <a:pPr marL="800100" lvl="1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Massive Festlegung von Phosphat u.a.</a:t>
            </a:r>
            <a:b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de-DE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00100" lvl="1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  <a:latin typeface="Arial Black" panose="020B0A04020102020204" pitchFamily="34" charset="0"/>
              </a:rPr>
              <a:t>Mangelhaftes Wurzelwachstum und schlechte Wasseraufnahme, Nährstoffmangel, Trockenstress, schlechte Nährstoffeffizienz         </a:t>
            </a:r>
          </a:p>
          <a:p>
            <a:pPr marL="628650" lvl="1" indent="-17145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endParaRPr lang="de-CH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de-CH" b="1" dirty="0"/>
              <a:t>Wenn der Boden versauert…..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252520" y="980728"/>
            <a:ext cx="3968229" cy="523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Tx/>
              <a:buNone/>
            </a:pPr>
            <a:r>
              <a:rPr lang="de-DE" sz="3600" b="1" dirty="0"/>
              <a:t>Wenn der Boden versauert . . . 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de-DE" dirty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de-DE" dirty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6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51520" y="1196752"/>
            <a:ext cx="4572000" cy="95410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de-DE" dirty="0"/>
              <a:t>Entwicklung der Bakteriendichte </a:t>
            </a:r>
            <a:br>
              <a:rPr lang="de-DE" dirty="0"/>
            </a:br>
            <a:r>
              <a:rPr lang="de-DE" dirty="0"/>
              <a:t>im Boden in Abhängigkeit vom pH-Wert  </a:t>
            </a:r>
            <a:br>
              <a:rPr lang="de-DE" dirty="0"/>
            </a:br>
            <a:r>
              <a:rPr lang="de-DE" i="1" dirty="0"/>
              <a:t>Quelle: nach </a:t>
            </a:r>
            <a:r>
              <a:rPr lang="de-DE" i="1" dirty="0" err="1"/>
              <a:t>Waksmann</a:t>
            </a:r>
            <a:r>
              <a:rPr lang="de-DE" i="1" dirty="0"/>
              <a:t>, 1987</a:t>
            </a:r>
            <a:r>
              <a:rPr lang="de-DE" sz="2000" dirty="0"/>
              <a:t> </a:t>
            </a:r>
            <a:endParaRPr lang="de-CH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0" y="0"/>
            <a:ext cx="91465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/>
              <a:t>Darum ist Kalk so wichtig</a:t>
            </a:r>
          </a:p>
        </p:txBody>
      </p:sp>
      <p:sp>
        <p:nvSpPr>
          <p:cNvPr id="8" name="Text Box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041147" y="2653769"/>
            <a:ext cx="5064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de-DE" sz="6000" dirty="0">
                <a:solidFill>
                  <a:srgbClr val="FF0000"/>
                </a:solidFill>
                <a:latin typeface="Albertus Medium" pitchFamily="34" charset="0"/>
              </a:rPr>
              <a:t>Bodenbiologie</a:t>
            </a:r>
            <a:endParaRPr lang="de-DE" sz="6600" dirty="0">
              <a:solidFill>
                <a:srgbClr val="FF0000"/>
              </a:solidFill>
              <a:latin typeface="Albertus Medium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64917"/>
              </p:ext>
            </p:extLst>
          </p:nvPr>
        </p:nvGraphicFramePr>
        <p:xfrm>
          <a:off x="-110362" y="0"/>
          <a:ext cx="9262409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Arbeitsblatt" r:id="rId3" imgW="7256160" imgH="4241160" progId="Excel.Sheet.8">
                  <p:embed/>
                </p:oleObj>
              </mc:Choice>
              <mc:Fallback>
                <p:oleObj name="Arbeitsblatt" r:id="rId3" imgW="7256160" imgH="424116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0362" y="0"/>
                        <a:ext cx="9262409" cy="594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9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utoUpdateAnimBg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#Rheinkalk Presentation 200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34EA2"/>
      </a:accent1>
      <a:accent2>
        <a:srgbClr val="D7F5FF"/>
      </a:accent2>
      <a:accent3>
        <a:srgbClr val="FFFFFF"/>
      </a:accent3>
      <a:accent4>
        <a:srgbClr val="000000"/>
      </a:accent4>
      <a:accent5>
        <a:srgbClr val="AAB2CE"/>
      </a:accent5>
      <a:accent6>
        <a:srgbClr val="C3DEE7"/>
      </a:accent6>
      <a:hlink>
        <a:srgbClr val="00A0C6"/>
      </a:hlink>
      <a:folHlink>
        <a:srgbClr val="B2CAE6"/>
      </a:folHlink>
    </a:clrScheme>
    <a:fontScheme name="#Rheinkalk Presentation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254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18000" rIns="18000" bIns="180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18000" rIns="18000" bIns="1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#Rheinkalk Presentation 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Rheinkalk Presentation 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Rheinkalk Presentation 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Rheinkalk Presentation 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Rheinkalk Presentation 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Rheinkalk Presentation 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Rheinkalk Presentation 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Rheinkalk Presentation 200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34E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BC5C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5B2B2"/>
        </a:accent6>
        <a:hlink>
          <a:srgbClr val="009999"/>
        </a:hlink>
        <a:folHlink>
          <a:srgbClr val="034E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EA2"/>
        </a:accent1>
        <a:accent2>
          <a:srgbClr val="BBE0E3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A9CBCE"/>
        </a:accent6>
        <a:hlink>
          <a:srgbClr val="009999"/>
        </a:hlink>
        <a:folHlink>
          <a:srgbClr val="034E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Rheinkalk Presentation 2005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EA2"/>
        </a:accent1>
        <a:accent2>
          <a:srgbClr val="BBE0E3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A9CBCE"/>
        </a:accent6>
        <a:hlink>
          <a:srgbClr val="009999"/>
        </a:hlink>
        <a:folHlink>
          <a:srgbClr val="B2C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Bildschirmpräsentation (4:3)</PresentationFormat>
  <Paragraphs>197</Paragraphs>
  <Slides>25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Albertus Medium</vt:lpstr>
      <vt:lpstr>Arial</vt:lpstr>
      <vt:lpstr>Arial Black</vt:lpstr>
      <vt:lpstr>Calibri</vt:lpstr>
      <vt:lpstr>Wingdings</vt:lpstr>
      <vt:lpstr>Larissa</vt:lpstr>
      <vt:lpstr>Benutzerdefiniertes Design</vt:lpstr>
      <vt:lpstr>#Rheinkalk Presentation 2005</vt:lpstr>
      <vt:lpstr>Arbeitsblatt</vt:lpstr>
      <vt:lpstr>PowerPoint-Präsentation</vt:lpstr>
      <vt:lpstr>Boden die Grundlage für die landwirtschaftliche Produktion</vt:lpstr>
      <vt:lpstr>Warum ist Kalk so wichtig</vt:lpstr>
      <vt:lpstr>Definition </vt:lpstr>
      <vt:lpstr>PowerPoint-Präsentation</vt:lpstr>
      <vt:lpstr>PowerPoint-Präsentation</vt:lpstr>
      <vt:lpstr>PowerPoint-Präsentation</vt:lpstr>
      <vt:lpstr>Wenn der Boden versauert…..</vt:lpstr>
      <vt:lpstr>PowerPoint-Präsentation</vt:lpstr>
      <vt:lpstr>PowerPoint-Präsentation</vt:lpstr>
      <vt:lpstr>Wenn der Boden versauert</vt:lpstr>
      <vt:lpstr>PowerPoint-Präsentation</vt:lpstr>
      <vt:lpstr>PowerPoint-Präsentation</vt:lpstr>
      <vt:lpstr>Bodenstruktur und Durchwurzelung </vt:lpstr>
      <vt:lpstr>Wenn der Boden versauert…..</vt:lpstr>
      <vt:lpstr>Was passiert im Boden</vt:lpstr>
      <vt:lpstr>PowerPoint-Präsentation</vt:lpstr>
      <vt:lpstr>Pufferfunktion des Bodens</vt:lpstr>
      <vt:lpstr>Kalkbilanz im Acker- und Futterbau Kalkverbrauch pro ha / Jahr</vt:lpstr>
      <vt:lpstr>Anteil der Kalkdüngerkosten an den durchschnittlichen variablen Kosten im Getreideanbau</vt:lpstr>
      <vt:lpstr>PowerPoint-Präsentation</vt:lpstr>
      <vt:lpstr>Der Feinanteil macht den Unterschied</vt:lpstr>
      <vt:lpstr>PowerPoint-Präsentation</vt:lpstr>
      <vt:lpstr>Kalk als „Motor“ der  Bodenfruchtbarkeit</vt:lpstr>
      <vt:lpstr>PowerPoint-Präsentation</vt:lpstr>
    </vt:vector>
  </TitlesOfParts>
  <Company>fenaco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Hodel Urs [Landor]</dc:creator>
  <cp:lastModifiedBy>Urs Hodel</cp:lastModifiedBy>
  <cp:revision>98</cp:revision>
  <cp:lastPrinted>2015-11-26T15:34:17Z</cp:lastPrinted>
  <dcterms:created xsi:type="dcterms:W3CDTF">2015-11-13T14:29:20Z</dcterms:created>
  <dcterms:modified xsi:type="dcterms:W3CDTF">2020-11-11T15:50:10Z</dcterms:modified>
  <cp:contentStatus/>
</cp:coreProperties>
</file>